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20"/>
  </p:notesMasterIdLst>
  <p:sldIdLst>
    <p:sldId id="267" r:id="rId2"/>
    <p:sldId id="300" r:id="rId3"/>
    <p:sldId id="301" r:id="rId4"/>
    <p:sldId id="1035" r:id="rId5"/>
    <p:sldId id="1038" r:id="rId6"/>
    <p:sldId id="270" r:id="rId7"/>
    <p:sldId id="1043" r:id="rId8"/>
    <p:sldId id="311" r:id="rId9"/>
    <p:sldId id="1037" r:id="rId10"/>
    <p:sldId id="286" r:id="rId11"/>
    <p:sldId id="296" r:id="rId12"/>
    <p:sldId id="310" r:id="rId13"/>
    <p:sldId id="304" r:id="rId14"/>
    <p:sldId id="1041" r:id="rId15"/>
    <p:sldId id="307" r:id="rId16"/>
    <p:sldId id="1042" r:id="rId17"/>
    <p:sldId id="314" r:id="rId18"/>
    <p:sldId id="302" r:id="rId1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13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B4B05-ACC9-47BE-B4A6-0CC14F1D71B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kumimoji="1" lang="ja-JP" altLang="en-US"/>
        </a:p>
      </dgm:t>
    </dgm:pt>
    <dgm:pt modelId="{4C0DD45C-5CA8-48D2-AD59-53E174BDEA5B}">
      <dgm:prSet phldrT="[テキスト]" custT="1"/>
      <dgm:spPr/>
      <dgm:t>
        <a:bodyPr/>
        <a:lstStyle/>
        <a:p>
          <a:pPr algn="ctr"/>
          <a:r>
            <a:rPr lang="ja-JP" altLang="en-US" sz="1800" b="0" u="sng" dirty="0">
              <a:latin typeface="UD Digi Kyokasho NK-B" panose="02020700000000000000" pitchFamily="18" charset="-128"/>
              <a:ea typeface="UD Digi Kyokasho NK-B" panose="02020700000000000000" pitchFamily="18" charset="-128"/>
            </a:rPr>
            <a:t>①３つの子ども食堂からの話題提供</a:t>
          </a:r>
          <a:endParaRPr lang="en-US" altLang="ja-JP" sz="1800" b="0" u="sng" dirty="0">
            <a:latin typeface="UD Digi Kyokasho NK-B" panose="02020700000000000000" pitchFamily="18" charset="-128"/>
            <a:ea typeface="UD Digi Kyokasho NK-B" panose="02020700000000000000" pitchFamily="18" charset="-128"/>
          </a:endParaRPr>
        </a:p>
        <a:p>
          <a:pPr algn="ctr"/>
          <a:r>
            <a:rPr kumimoji="1" lang="ja-JP" altLang="en-US" sz="1800" b="0" dirty="0">
              <a:latin typeface="UD Digi Kyokasho NK-B" panose="02020700000000000000" pitchFamily="18" charset="-128"/>
              <a:ea typeface="UD Digi Kyokasho NK-B" panose="02020700000000000000" pitchFamily="18" charset="-128"/>
            </a:rPr>
            <a:t>活動を分かち合い、ネットワークの</a:t>
          </a:r>
          <a:endParaRPr kumimoji="1" lang="en-US" altLang="ja-JP" sz="1800" b="0" dirty="0">
            <a:latin typeface="UD Digi Kyokasho NK-B" panose="02020700000000000000" pitchFamily="18" charset="-128"/>
            <a:ea typeface="UD Digi Kyokasho NK-B" panose="02020700000000000000" pitchFamily="18" charset="-128"/>
          </a:endParaRPr>
        </a:p>
        <a:p>
          <a:pPr algn="ctr"/>
          <a:r>
            <a:rPr kumimoji="1" lang="ja-JP" altLang="en-US" sz="1800" b="0" dirty="0">
              <a:latin typeface="UD Digi Kyokasho NK-B" panose="02020700000000000000" pitchFamily="18" charset="-128"/>
              <a:ea typeface="UD Digi Kyokasho NK-B" panose="02020700000000000000" pitchFamily="18" charset="-128"/>
            </a:rPr>
            <a:t>いまを情報共有する</a:t>
          </a:r>
        </a:p>
      </dgm:t>
    </dgm:pt>
    <dgm:pt modelId="{736E7C93-C7E7-42D8-8853-F85CD04E503B}" type="parTrans" cxnId="{23114F92-7078-426A-AF06-C7144431EA6F}">
      <dgm:prSet/>
      <dgm:spPr/>
      <dgm:t>
        <a:bodyPr/>
        <a:lstStyle/>
        <a:p>
          <a:endParaRPr kumimoji="1" lang="ja-JP" altLang="en-US"/>
        </a:p>
      </dgm:t>
    </dgm:pt>
    <dgm:pt modelId="{CEF593B9-0CF3-4525-8621-118C028E2575}" type="sibTrans" cxnId="{23114F92-7078-426A-AF06-C7144431EA6F}">
      <dgm:prSet/>
      <dgm:spPr/>
      <dgm:t>
        <a:bodyPr/>
        <a:lstStyle/>
        <a:p>
          <a:endParaRPr kumimoji="1" lang="ja-JP" altLang="en-US"/>
        </a:p>
      </dgm:t>
    </dgm:pt>
    <dgm:pt modelId="{756C456E-E36F-4580-8448-B9B9D3EBFCAC}">
      <dgm:prSet phldrT="[テキスト]" custT="1"/>
      <dgm:spPr/>
      <dgm:t>
        <a:bodyPr/>
        <a:lstStyle/>
        <a:p>
          <a:pPr algn="ctr"/>
          <a:r>
            <a:rPr kumimoji="1" lang="ja-JP" altLang="en-US" sz="1800" i="0" u="sng" dirty="0">
              <a:latin typeface="UD Digi Kyokasho NK-B" panose="02020700000000000000" pitchFamily="18" charset="-128"/>
              <a:ea typeface="UD Digi Kyokasho NK-B" panose="02020700000000000000" pitchFamily="18" charset="-128"/>
            </a:rPr>
            <a:t>②わかちあいタイム</a:t>
          </a:r>
          <a:endParaRPr kumimoji="1" lang="en-US" altLang="ja-JP" sz="1800" i="0" u="sng" dirty="0">
            <a:latin typeface="UD Digi Kyokasho NK-B" panose="02020700000000000000" pitchFamily="18" charset="-128"/>
            <a:ea typeface="UD Digi Kyokasho NK-B" panose="02020700000000000000" pitchFamily="18" charset="-128"/>
          </a:endParaRPr>
        </a:p>
        <a:p>
          <a:pPr algn="ctr"/>
          <a:r>
            <a:rPr kumimoji="1" lang="ja-JP" altLang="en-US" sz="1800" dirty="0">
              <a:latin typeface="UD Digi Kyokasho NK-B" panose="02020700000000000000" pitchFamily="18" charset="-128"/>
              <a:ea typeface="UD Digi Kyokasho NK-B" panose="02020700000000000000" pitchFamily="18" charset="-128"/>
            </a:rPr>
            <a:t>肩書や職種を越えて、</a:t>
          </a:r>
          <a:endParaRPr kumimoji="1" lang="en-US" altLang="ja-JP" sz="1800" dirty="0">
            <a:latin typeface="UD Digi Kyokasho NK-B" panose="02020700000000000000" pitchFamily="18" charset="-128"/>
            <a:ea typeface="UD Digi Kyokasho NK-B" panose="02020700000000000000" pitchFamily="18" charset="-128"/>
          </a:endParaRPr>
        </a:p>
        <a:p>
          <a:pPr algn="ctr"/>
          <a:r>
            <a:rPr kumimoji="1" lang="ja-JP" altLang="en-US" sz="1800" dirty="0">
              <a:latin typeface="UD Digi Kyokasho NK-B" panose="02020700000000000000" pitchFamily="18" charset="-128"/>
              <a:ea typeface="UD Digi Kyokasho NK-B" panose="02020700000000000000" pitchFamily="18" charset="-128"/>
            </a:rPr>
            <a:t>子ども食堂のこれからを語り合う</a:t>
          </a:r>
          <a:endParaRPr kumimoji="1" lang="en-US" altLang="ja-JP" sz="1800" dirty="0">
            <a:latin typeface="UD Digi Kyokasho NK-B" panose="02020700000000000000" pitchFamily="18" charset="-128"/>
            <a:ea typeface="UD Digi Kyokasho NK-B" panose="02020700000000000000" pitchFamily="18" charset="-128"/>
          </a:endParaRPr>
        </a:p>
      </dgm:t>
    </dgm:pt>
    <dgm:pt modelId="{51909244-BB8E-47B3-B1C1-1CF7EAF8DD50}" type="parTrans" cxnId="{970D16D7-3E3A-48DC-BDBF-BA5424D9A844}">
      <dgm:prSet/>
      <dgm:spPr/>
      <dgm:t>
        <a:bodyPr/>
        <a:lstStyle/>
        <a:p>
          <a:endParaRPr kumimoji="1" lang="ja-JP" altLang="en-US"/>
        </a:p>
      </dgm:t>
    </dgm:pt>
    <dgm:pt modelId="{DF2789C4-0845-4170-A60A-D0AC105A3C27}" type="sibTrans" cxnId="{970D16D7-3E3A-48DC-BDBF-BA5424D9A844}">
      <dgm:prSet/>
      <dgm:spPr/>
      <dgm:t>
        <a:bodyPr/>
        <a:lstStyle/>
        <a:p>
          <a:endParaRPr kumimoji="1" lang="ja-JP" altLang="en-US"/>
        </a:p>
      </dgm:t>
    </dgm:pt>
    <dgm:pt modelId="{C663CD2F-12FF-4B49-A1CF-FDE84D009232}" type="pres">
      <dgm:prSet presAssocID="{F4FB4B05-ACC9-47BE-B4A6-0CC14F1D71B8}" presName="outerComposite" presStyleCnt="0">
        <dgm:presLayoutVars>
          <dgm:chMax val="5"/>
          <dgm:dir/>
          <dgm:resizeHandles val="exact"/>
        </dgm:presLayoutVars>
      </dgm:prSet>
      <dgm:spPr/>
    </dgm:pt>
    <dgm:pt modelId="{75854058-EFC9-4C8E-830E-1221AFA9F635}" type="pres">
      <dgm:prSet presAssocID="{F4FB4B05-ACC9-47BE-B4A6-0CC14F1D71B8}" presName="dummyMaxCanvas" presStyleCnt="0">
        <dgm:presLayoutVars/>
      </dgm:prSet>
      <dgm:spPr/>
    </dgm:pt>
    <dgm:pt modelId="{6076CD86-1170-44B0-88C7-DC6ED9C1DFDD}" type="pres">
      <dgm:prSet presAssocID="{F4FB4B05-ACC9-47BE-B4A6-0CC14F1D71B8}" presName="TwoNodes_1" presStyleLbl="node1" presStyleIdx="0" presStyleCnt="2" custScaleX="97166">
        <dgm:presLayoutVars>
          <dgm:bulletEnabled val="1"/>
        </dgm:presLayoutVars>
      </dgm:prSet>
      <dgm:spPr/>
    </dgm:pt>
    <dgm:pt modelId="{39CA6569-1CCF-4F9C-A276-0F606B735A9D}" type="pres">
      <dgm:prSet presAssocID="{F4FB4B05-ACC9-47BE-B4A6-0CC14F1D71B8}" presName="TwoNodes_2" presStyleLbl="node1" presStyleIdx="1" presStyleCnt="2" custScaleX="103960">
        <dgm:presLayoutVars>
          <dgm:bulletEnabled val="1"/>
        </dgm:presLayoutVars>
      </dgm:prSet>
      <dgm:spPr/>
    </dgm:pt>
    <dgm:pt modelId="{8EA1847C-2993-4EFA-A7A7-07024111156C}" type="pres">
      <dgm:prSet presAssocID="{F4FB4B05-ACC9-47BE-B4A6-0CC14F1D71B8}" presName="TwoConn_1-2" presStyleLbl="fgAccFollowNode1" presStyleIdx="0" presStyleCnt="1">
        <dgm:presLayoutVars>
          <dgm:bulletEnabled val="1"/>
        </dgm:presLayoutVars>
      </dgm:prSet>
      <dgm:spPr/>
    </dgm:pt>
    <dgm:pt modelId="{E0BC46B4-C352-4CF4-BF7D-43995984D0E6}" type="pres">
      <dgm:prSet presAssocID="{F4FB4B05-ACC9-47BE-B4A6-0CC14F1D71B8}" presName="TwoNodes_1_text" presStyleLbl="node1" presStyleIdx="1" presStyleCnt="2">
        <dgm:presLayoutVars>
          <dgm:bulletEnabled val="1"/>
        </dgm:presLayoutVars>
      </dgm:prSet>
      <dgm:spPr/>
    </dgm:pt>
    <dgm:pt modelId="{5509BD6C-6743-4E22-BE4C-953FC2628DB7}" type="pres">
      <dgm:prSet presAssocID="{F4FB4B05-ACC9-47BE-B4A6-0CC14F1D71B8}" presName="TwoNodes_2_text" presStyleLbl="node1" presStyleIdx="1" presStyleCnt="2">
        <dgm:presLayoutVars>
          <dgm:bulletEnabled val="1"/>
        </dgm:presLayoutVars>
      </dgm:prSet>
      <dgm:spPr/>
    </dgm:pt>
  </dgm:ptLst>
  <dgm:cxnLst>
    <dgm:cxn modelId="{C7A27F61-A48E-4773-B099-8F6EF234218C}" type="presOf" srcId="{4C0DD45C-5CA8-48D2-AD59-53E174BDEA5B}" destId="{E0BC46B4-C352-4CF4-BF7D-43995984D0E6}" srcOrd="1" destOrd="0" presId="urn:microsoft.com/office/officeart/2005/8/layout/vProcess5"/>
    <dgm:cxn modelId="{9B53F36D-9EEA-4BB3-995C-317CB39B9ACA}" type="presOf" srcId="{CEF593B9-0CF3-4525-8621-118C028E2575}" destId="{8EA1847C-2993-4EFA-A7A7-07024111156C}" srcOrd="0" destOrd="0" presId="urn:microsoft.com/office/officeart/2005/8/layout/vProcess5"/>
    <dgm:cxn modelId="{75874376-4124-4012-B276-1D546C3AB833}" type="presOf" srcId="{756C456E-E36F-4580-8448-B9B9D3EBFCAC}" destId="{39CA6569-1CCF-4F9C-A276-0F606B735A9D}" srcOrd="0" destOrd="0" presId="urn:microsoft.com/office/officeart/2005/8/layout/vProcess5"/>
    <dgm:cxn modelId="{3EB52190-1C8D-4E91-97C4-99E678D4331C}" type="presOf" srcId="{F4FB4B05-ACC9-47BE-B4A6-0CC14F1D71B8}" destId="{C663CD2F-12FF-4B49-A1CF-FDE84D009232}" srcOrd="0" destOrd="0" presId="urn:microsoft.com/office/officeart/2005/8/layout/vProcess5"/>
    <dgm:cxn modelId="{23114F92-7078-426A-AF06-C7144431EA6F}" srcId="{F4FB4B05-ACC9-47BE-B4A6-0CC14F1D71B8}" destId="{4C0DD45C-5CA8-48D2-AD59-53E174BDEA5B}" srcOrd="0" destOrd="0" parTransId="{736E7C93-C7E7-42D8-8853-F85CD04E503B}" sibTransId="{CEF593B9-0CF3-4525-8621-118C028E2575}"/>
    <dgm:cxn modelId="{6FCA0693-6EAB-4D04-9269-0283B8B05950}" type="presOf" srcId="{756C456E-E36F-4580-8448-B9B9D3EBFCAC}" destId="{5509BD6C-6743-4E22-BE4C-953FC2628DB7}" srcOrd="1" destOrd="0" presId="urn:microsoft.com/office/officeart/2005/8/layout/vProcess5"/>
    <dgm:cxn modelId="{970D16D7-3E3A-48DC-BDBF-BA5424D9A844}" srcId="{F4FB4B05-ACC9-47BE-B4A6-0CC14F1D71B8}" destId="{756C456E-E36F-4580-8448-B9B9D3EBFCAC}" srcOrd="1" destOrd="0" parTransId="{51909244-BB8E-47B3-B1C1-1CF7EAF8DD50}" sibTransId="{DF2789C4-0845-4170-A60A-D0AC105A3C27}"/>
    <dgm:cxn modelId="{BE7C54DB-C58E-4F98-B587-3BEA02E44031}" type="presOf" srcId="{4C0DD45C-5CA8-48D2-AD59-53E174BDEA5B}" destId="{6076CD86-1170-44B0-88C7-DC6ED9C1DFDD}" srcOrd="0" destOrd="0" presId="urn:microsoft.com/office/officeart/2005/8/layout/vProcess5"/>
    <dgm:cxn modelId="{AD88B0F1-9A6C-4ED3-84B6-99585319DCD4}" type="presParOf" srcId="{C663CD2F-12FF-4B49-A1CF-FDE84D009232}" destId="{75854058-EFC9-4C8E-830E-1221AFA9F635}" srcOrd="0" destOrd="0" presId="urn:microsoft.com/office/officeart/2005/8/layout/vProcess5"/>
    <dgm:cxn modelId="{00D6B637-0E69-4B0D-AA74-C728437B02D5}" type="presParOf" srcId="{C663CD2F-12FF-4B49-A1CF-FDE84D009232}" destId="{6076CD86-1170-44B0-88C7-DC6ED9C1DFDD}" srcOrd="1" destOrd="0" presId="urn:microsoft.com/office/officeart/2005/8/layout/vProcess5"/>
    <dgm:cxn modelId="{85D5FB9C-80D3-44CE-9261-BF3BE0E4AEEC}" type="presParOf" srcId="{C663CD2F-12FF-4B49-A1CF-FDE84D009232}" destId="{39CA6569-1CCF-4F9C-A276-0F606B735A9D}" srcOrd="2" destOrd="0" presId="urn:microsoft.com/office/officeart/2005/8/layout/vProcess5"/>
    <dgm:cxn modelId="{1331F9E9-3E35-498C-ABB9-B642D688E4C0}" type="presParOf" srcId="{C663CD2F-12FF-4B49-A1CF-FDE84D009232}" destId="{8EA1847C-2993-4EFA-A7A7-07024111156C}" srcOrd="3" destOrd="0" presId="urn:microsoft.com/office/officeart/2005/8/layout/vProcess5"/>
    <dgm:cxn modelId="{69292A57-3E37-4B10-96EC-512250570AD0}" type="presParOf" srcId="{C663CD2F-12FF-4B49-A1CF-FDE84D009232}" destId="{E0BC46B4-C352-4CF4-BF7D-43995984D0E6}" srcOrd="4" destOrd="0" presId="urn:microsoft.com/office/officeart/2005/8/layout/vProcess5"/>
    <dgm:cxn modelId="{10DE9EE0-B571-41AC-BD25-D94C684FE14D}" type="presParOf" srcId="{C663CD2F-12FF-4B49-A1CF-FDE84D009232}" destId="{5509BD6C-6743-4E22-BE4C-953FC2628DB7}"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6CD86-1170-44B0-88C7-DC6ED9C1DFDD}">
      <dsp:nvSpPr>
        <dsp:cNvPr id="0" name=""/>
        <dsp:cNvSpPr/>
      </dsp:nvSpPr>
      <dsp:spPr>
        <a:xfrm>
          <a:off x="22541" y="0"/>
          <a:ext cx="5129477" cy="13716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ja-JP" altLang="en-US" sz="1800" b="0" u="sng" kern="1200" dirty="0">
              <a:latin typeface="UD Digi Kyokasho NK-B" panose="02020700000000000000" pitchFamily="18" charset="-128"/>
              <a:ea typeface="UD Digi Kyokasho NK-B" panose="02020700000000000000" pitchFamily="18" charset="-128"/>
            </a:rPr>
            <a:t>①３つの子ども食堂からの話題提供</a:t>
          </a:r>
          <a:endParaRPr lang="en-US" altLang="ja-JP" sz="1800" b="0" u="sng" kern="1200" dirty="0">
            <a:latin typeface="UD Digi Kyokasho NK-B" panose="02020700000000000000" pitchFamily="18" charset="-128"/>
            <a:ea typeface="UD Digi Kyokasho NK-B" panose="02020700000000000000" pitchFamily="18" charset="-128"/>
          </a:endParaRPr>
        </a:p>
        <a:p>
          <a:pPr marL="0" lvl="0" indent="0" algn="ctr" defTabSz="800100">
            <a:lnSpc>
              <a:spcPct val="90000"/>
            </a:lnSpc>
            <a:spcBef>
              <a:spcPct val="0"/>
            </a:spcBef>
            <a:spcAft>
              <a:spcPct val="35000"/>
            </a:spcAft>
            <a:buNone/>
          </a:pPr>
          <a:r>
            <a:rPr kumimoji="1" lang="ja-JP" altLang="en-US" sz="1800" b="0" kern="1200" dirty="0">
              <a:latin typeface="UD Digi Kyokasho NK-B" panose="02020700000000000000" pitchFamily="18" charset="-128"/>
              <a:ea typeface="UD Digi Kyokasho NK-B" panose="02020700000000000000" pitchFamily="18" charset="-128"/>
            </a:rPr>
            <a:t>活動を分かち合い、ネットワークの</a:t>
          </a:r>
          <a:endParaRPr kumimoji="1" lang="en-US" altLang="ja-JP" sz="1800" b="0" kern="1200" dirty="0">
            <a:latin typeface="UD Digi Kyokasho NK-B" panose="02020700000000000000" pitchFamily="18" charset="-128"/>
            <a:ea typeface="UD Digi Kyokasho NK-B" panose="02020700000000000000" pitchFamily="18" charset="-128"/>
          </a:endParaRPr>
        </a:p>
        <a:p>
          <a:pPr marL="0" lvl="0" indent="0" algn="ctr" defTabSz="800100">
            <a:lnSpc>
              <a:spcPct val="90000"/>
            </a:lnSpc>
            <a:spcBef>
              <a:spcPct val="0"/>
            </a:spcBef>
            <a:spcAft>
              <a:spcPct val="35000"/>
            </a:spcAft>
            <a:buNone/>
          </a:pPr>
          <a:r>
            <a:rPr kumimoji="1" lang="ja-JP" altLang="en-US" sz="1800" b="0" kern="1200" dirty="0">
              <a:latin typeface="UD Digi Kyokasho NK-B" panose="02020700000000000000" pitchFamily="18" charset="-128"/>
              <a:ea typeface="UD Digi Kyokasho NK-B" panose="02020700000000000000" pitchFamily="18" charset="-128"/>
            </a:rPr>
            <a:t>いまを情報共有する</a:t>
          </a:r>
        </a:p>
      </dsp:txBody>
      <dsp:txXfrm>
        <a:off x="62714" y="40173"/>
        <a:ext cx="3749720" cy="1291254"/>
      </dsp:txXfrm>
    </dsp:sp>
    <dsp:sp modelId="{39CA6569-1CCF-4F9C-A276-0F606B735A9D}">
      <dsp:nvSpPr>
        <dsp:cNvPr id="0" name=""/>
        <dsp:cNvSpPr/>
      </dsp:nvSpPr>
      <dsp:spPr>
        <a:xfrm>
          <a:off x="774814" y="1676400"/>
          <a:ext cx="5488138" cy="13716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i="0" u="sng" kern="1200" dirty="0">
              <a:latin typeface="UD Digi Kyokasho NK-B" panose="02020700000000000000" pitchFamily="18" charset="-128"/>
              <a:ea typeface="UD Digi Kyokasho NK-B" panose="02020700000000000000" pitchFamily="18" charset="-128"/>
            </a:rPr>
            <a:t>②わかちあいタイム</a:t>
          </a:r>
          <a:endParaRPr kumimoji="1" lang="en-US" altLang="ja-JP" sz="1800" i="0" u="sng" kern="1200" dirty="0">
            <a:latin typeface="UD Digi Kyokasho NK-B" panose="02020700000000000000" pitchFamily="18" charset="-128"/>
            <a:ea typeface="UD Digi Kyokasho NK-B" panose="02020700000000000000" pitchFamily="18" charset="-128"/>
          </a:endParaRPr>
        </a:p>
        <a:p>
          <a:pPr marL="0" lvl="0" indent="0" algn="ctr" defTabSz="800100">
            <a:lnSpc>
              <a:spcPct val="90000"/>
            </a:lnSpc>
            <a:spcBef>
              <a:spcPct val="0"/>
            </a:spcBef>
            <a:spcAft>
              <a:spcPct val="35000"/>
            </a:spcAft>
            <a:buNone/>
          </a:pPr>
          <a:r>
            <a:rPr kumimoji="1" lang="ja-JP" altLang="en-US" sz="1800" kern="1200" dirty="0">
              <a:latin typeface="UD Digi Kyokasho NK-B" panose="02020700000000000000" pitchFamily="18" charset="-128"/>
              <a:ea typeface="UD Digi Kyokasho NK-B" panose="02020700000000000000" pitchFamily="18" charset="-128"/>
            </a:rPr>
            <a:t>肩書や職種を越えて、</a:t>
          </a:r>
          <a:endParaRPr kumimoji="1" lang="en-US" altLang="ja-JP" sz="1800" kern="1200" dirty="0">
            <a:latin typeface="UD Digi Kyokasho NK-B" panose="02020700000000000000" pitchFamily="18" charset="-128"/>
            <a:ea typeface="UD Digi Kyokasho NK-B" panose="02020700000000000000" pitchFamily="18" charset="-128"/>
          </a:endParaRPr>
        </a:p>
        <a:p>
          <a:pPr marL="0" lvl="0" indent="0" algn="ctr" defTabSz="800100">
            <a:lnSpc>
              <a:spcPct val="90000"/>
            </a:lnSpc>
            <a:spcBef>
              <a:spcPct val="0"/>
            </a:spcBef>
            <a:spcAft>
              <a:spcPct val="35000"/>
            </a:spcAft>
            <a:buNone/>
          </a:pPr>
          <a:r>
            <a:rPr kumimoji="1" lang="ja-JP" altLang="en-US" sz="1800" kern="1200" dirty="0">
              <a:latin typeface="UD Digi Kyokasho NK-B" panose="02020700000000000000" pitchFamily="18" charset="-128"/>
              <a:ea typeface="UD Digi Kyokasho NK-B" panose="02020700000000000000" pitchFamily="18" charset="-128"/>
            </a:rPr>
            <a:t>子ども食堂のこれからを語り合う</a:t>
          </a:r>
          <a:endParaRPr kumimoji="1" lang="en-US" altLang="ja-JP" sz="1800" kern="1200" dirty="0">
            <a:latin typeface="UD Digi Kyokasho NK-B" panose="02020700000000000000" pitchFamily="18" charset="-128"/>
            <a:ea typeface="UD Digi Kyokasho NK-B" panose="02020700000000000000" pitchFamily="18" charset="-128"/>
          </a:endParaRPr>
        </a:p>
      </dsp:txBody>
      <dsp:txXfrm>
        <a:off x="814987" y="1716573"/>
        <a:ext cx="3512452" cy="1291254"/>
      </dsp:txXfrm>
    </dsp:sp>
    <dsp:sp modelId="{8EA1847C-2993-4EFA-A7A7-07024111156C}">
      <dsp:nvSpPr>
        <dsp:cNvPr id="0" name=""/>
        <dsp:cNvSpPr/>
      </dsp:nvSpPr>
      <dsp:spPr>
        <a:xfrm>
          <a:off x="4335283" y="1078230"/>
          <a:ext cx="891540" cy="891540"/>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kumimoji="1" lang="ja-JP" altLang="en-US" sz="3600" kern="1200"/>
        </a:p>
      </dsp:txBody>
      <dsp:txXfrm>
        <a:off x="4535879" y="1078230"/>
        <a:ext cx="490348" cy="67088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417DA96-1C2F-4948-A7AB-8DCE4B2E4272}" type="datetimeFigureOut">
              <a:rPr kumimoji="1" lang="ja-JP" altLang="en-US" smtClean="0"/>
              <a:t>2019/11/11</a:t>
            </a:fld>
            <a:endParaRPr kumimoji="1" lang="ja-JP" altLang="en-US"/>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15E39CE-8546-4CBC-A566-A70A845CCF6A}" type="slidenum">
              <a:rPr kumimoji="1" lang="ja-JP" altLang="en-US" smtClean="0"/>
              <a:t>‹#›</a:t>
            </a:fld>
            <a:endParaRPr kumimoji="1" lang="ja-JP" altLang="en-US"/>
          </a:p>
        </p:txBody>
      </p:sp>
    </p:spTree>
    <p:extLst>
      <p:ext uri="{BB962C8B-B14F-4D97-AF65-F5344CB8AC3E}">
        <p14:creationId xmlns:p14="http://schemas.microsoft.com/office/powerpoint/2010/main" val="8566599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a:extLst>
              <a:ext uri="{FF2B5EF4-FFF2-40B4-BE49-F238E27FC236}">
                <a16:creationId xmlns:a16="http://schemas.microsoft.com/office/drawing/2014/main" id="{4F845E9A-75B3-47B9-9D52-98BF52E9B7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ー 2">
            <a:extLst>
              <a:ext uri="{FF2B5EF4-FFF2-40B4-BE49-F238E27FC236}">
                <a16:creationId xmlns:a16="http://schemas.microsoft.com/office/drawing/2014/main" id="{4B792D86-F667-4833-9784-818882F2C3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7412" name="スライド番号プレースホルダー 3">
            <a:extLst>
              <a:ext uri="{FF2B5EF4-FFF2-40B4-BE49-F238E27FC236}">
                <a16:creationId xmlns:a16="http://schemas.microsoft.com/office/drawing/2014/main" id="{24B01DD2-0C7A-45AF-A913-DB634C915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C09EB823-6A84-47D3-ADC2-A1835E5A9E4C}" type="slidenum">
              <a:rPr lang="ja-JP" altLang="en-US" smtClean="0"/>
              <a:pPr/>
              <a:t>1</a:t>
            </a:fld>
            <a:endParaRPr lang="ja-JP" altLang="en-US"/>
          </a:p>
        </p:txBody>
      </p:sp>
    </p:spTree>
    <p:extLst>
      <p:ext uri="{BB962C8B-B14F-4D97-AF65-F5344CB8AC3E}">
        <p14:creationId xmlns:p14="http://schemas.microsoft.com/office/powerpoint/2010/main" val="3390857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5225" y="1241425"/>
            <a:ext cx="4467225" cy="33496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15E39CE-8546-4CBC-A566-A70A845CCF6A}" type="slidenum">
              <a:rPr kumimoji="1" lang="ja-JP" altLang="en-US" smtClean="0"/>
              <a:t>18</a:t>
            </a:fld>
            <a:endParaRPr kumimoji="1" lang="ja-JP" altLang="en-US"/>
          </a:p>
        </p:txBody>
      </p:sp>
    </p:spTree>
    <p:extLst>
      <p:ext uri="{BB962C8B-B14F-4D97-AF65-F5344CB8AC3E}">
        <p14:creationId xmlns:p14="http://schemas.microsoft.com/office/powerpoint/2010/main" val="3123984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81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861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15775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510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11/11/2019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58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3227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8276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8341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11/11/2019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0397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61BEF0D-F0BB-DE4B-95CE-6DB70DBA9567}" type="datetimeFigureOut">
              <a:rPr lang="en-US" smtClean="0"/>
              <a:pPr/>
              <a:t>11/11/2019</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667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11/11/2019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4264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11/11/2019</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0631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図 1">
            <a:extLst>
              <a:ext uri="{FF2B5EF4-FFF2-40B4-BE49-F238E27FC236}">
                <a16:creationId xmlns:a16="http://schemas.microsoft.com/office/drawing/2014/main" id="{CC7F52B1-A6F1-43C8-A1A1-D38FB934B44B}"/>
              </a:ext>
            </a:extLst>
          </p:cNvPr>
          <p:cNvPicPr>
            <a:picLocks noChangeAspect="1"/>
          </p:cNvPicPr>
          <p:nvPr/>
        </p:nvPicPr>
        <p:blipFill>
          <a:blip r:embed="rId3">
            <a:extLst>
              <a:ext uri="{28A0092B-C50C-407E-A947-70E740481C1C}">
                <a14:useLocalDpi xmlns:a14="http://schemas.microsoft.com/office/drawing/2010/main" val="0"/>
              </a:ext>
            </a:extLst>
          </a:blip>
          <a:srcRect l="-1189" t="32150" r="2" b="43700"/>
          <a:stretch>
            <a:fillRect/>
          </a:stretch>
        </p:blipFill>
        <p:spPr bwMode="auto">
          <a:xfrm>
            <a:off x="1253079" y="3142627"/>
            <a:ext cx="6938963"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3">
            <a:extLst>
              <a:ext uri="{FF2B5EF4-FFF2-40B4-BE49-F238E27FC236}">
                <a16:creationId xmlns:a16="http://schemas.microsoft.com/office/drawing/2014/main" id="{96210D5C-FDA6-4495-9D08-314C7072D77D}"/>
              </a:ext>
            </a:extLst>
          </p:cNvPr>
          <p:cNvSpPr>
            <a:spLocks noChangeArrowheads="1" noChangeShapeType="1" noTextEdit="1"/>
          </p:cNvSpPr>
          <p:nvPr/>
        </p:nvSpPr>
        <p:spPr bwMode="auto">
          <a:xfrm>
            <a:off x="1250686" y="2156663"/>
            <a:ext cx="5886450" cy="207287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endParaRPr lang="ja-JP" altLang="en-US" b="1" kern="10">
              <a:effectLst>
                <a:outerShdw dist="35921" dir="2700000" algn="ctr" rotWithShape="0">
                  <a:srgbClr val="C0C0C0">
                    <a:alpha val="79999"/>
                  </a:srgbClr>
                </a:outerShdw>
              </a:effectLst>
              <a:latin typeface="HGPｺﾞｼｯｸE" panose="020B0900000000000000" pitchFamily="50" charset="-128"/>
              <a:ea typeface="HGPｺﾞｼｯｸE" panose="020B0900000000000000" pitchFamily="50" charset="-128"/>
            </a:endParaRPr>
          </a:p>
        </p:txBody>
      </p:sp>
      <p:sp>
        <p:nvSpPr>
          <p:cNvPr id="7" name="テキスト ボックス 6">
            <a:extLst>
              <a:ext uri="{FF2B5EF4-FFF2-40B4-BE49-F238E27FC236}">
                <a16:creationId xmlns:a16="http://schemas.microsoft.com/office/drawing/2014/main" id="{D49FD399-EC3B-4725-9D1E-21E0B317AA25}"/>
              </a:ext>
            </a:extLst>
          </p:cNvPr>
          <p:cNvSpPr txBox="1">
            <a:spLocks noChangeArrowheads="1"/>
          </p:cNvSpPr>
          <p:nvPr/>
        </p:nvSpPr>
        <p:spPr bwMode="auto">
          <a:xfrm>
            <a:off x="1253079" y="4374332"/>
            <a:ext cx="6938963" cy="979712"/>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63500" cap="rnd">
                <a:solidFill>
                  <a:srgbClr val="FFFF00"/>
                </a:solidFill>
                <a:prstDash val="sysDot"/>
                <a:miter lim="800000"/>
                <a:headEnd/>
                <a:tailEnd/>
              </a14:hiddenLine>
            </a:ext>
          </a:extLst>
        </p:spPr>
        <p:txBody>
          <a:bodyPr lIns="55721" tIns="6668" rIns="55721" bIns="6668" upright="1"/>
          <a:lstStyle/>
          <a:p>
            <a:pPr>
              <a:defRPr/>
            </a:pPr>
            <a:r>
              <a:rPr lang="ja-JP" altLang="en-US" sz="2700" dirty="0">
                <a:latin typeface="Wide Latin" panose="020A0A07050505020404" pitchFamily="18" charset="0"/>
              </a:rPr>
              <a:t>　「</a:t>
            </a:r>
            <a:r>
              <a:rPr lang="ja-JP" altLang="en-US" sz="2700" b="1" kern="100" dirty="0">
                <a:latin typeface="Wide Latin" panose="020A0A07050505020404" pitchFamily="18" charset="0"/>
                <a:ea typeface="+mj-ea"/>
                <a:cs typeface="Times New Roman"/>
              </a:rPr>
              <a:t>子　ど　も　食　堂　での</a:t>
            </a:r>
            <a:endParaRPr lang="en-US" altLang="ja-JP" sz="2700" b="1" kern="100" dirty="0">
              <a:latin typeface="Wide Latin" panose="020A0A07050505020404" pitchFamily="18" charset="0"/>
              <a:ea typeface="+mj-ea"/>
              <a:cs typeface="Times New Roman"/>
            </a:endParaRPr>
          </a:p>
          <a:p>
            <a:pPr>
              <a:defRPr/>
            </a:pPr>
            <a:r>
              <a:rPr lang="ja-JP" altLang="en-US" sz="2700" b="1" kern="100" dirty="0">
                <a:latin typeface="Wide Latin" panose="020A0A07050505020404" pitchFamily="18" charset="0"/>
                <a:ea typeface="+mj-ea"/>
                <a:cs typeface="Times New Roman"/>
              </a:rPr>
              <a:t>　　　子　ど　も　た　ち　と　の　か　か　わ　り　</a:t>
            </a:r>
            <a:r>
              <a:rPr lang="ja-JP" altLang="en-US" sz="2700" b="1" kern="100" dirty="0">
                <a:latin typeface="+mj-ea"/>
                <a:ea typeface="+mj-ea"/>
                <a:cs typeface="Times New Roman"/>
              </a:rPr>
              <a:t>」</a:t>
            </a:r>
          </a:p>
        </p:txBody>
      </p:sp>
      <p:sp>
        <p:nvSpPr>
          <p:cNvPr id="6" name="テキスト ボックス 5">
            <a:extLst>
              <a:ext uri="{FF2B5EF4-FFF2-40B4-BE49-F238E27FC236}">
                <a16:creationId xmlns:a16="http://schemas.microsoft.com/office/drawing/2014/main" id="{585DD648-9180-4ADA-BAF1-30EE53F41CC6}"/>
              </a:ext>
            </a:extLst>
          </p:cNvPr>
          <p:cNvSpPr txBox="1"/>
          <p:nvPr/>
        </p:nvSpPr>
        <p:spPr>
          <a:xfrm rot="16200000">
            <a:off x="3536300" y="-1005559"/>
            <a:ext cx="2654573" cy="6617494"/>
          </a:xfrm>
          <a:prstGeom prst="rect">
            <a:avLst/>
          </a:prstGeom>
          <a:solidFill>
            <a:srgbClr val="EAEAEA">
              <a:alpha val="40000"/>
            </a:srgbClr>
          </a:solidFill>
        </p:spPr>
        <p:txBody>
          <a:bodyPr vert="eaVert">
            <a:spAutoFit/>
          </a:bodyPr>
          <a:lstStyle/>
          <a:p>
            <a:pPr>
              <a:defRPr/>
            </a:pPr>
            <a:r>
              <a:rPr lang="ja-JP" altLang="en-US" sz="3600" dirty="0">
                <a:solidFill>
                  <a:schemeClr val="tx1">
                    <a:lumMod val="85000"/>
                    <a:lumOff val="15000"/>
                  </a:schemeClr>
                </a:solidFill>
                <a:latin typeface="HGS創英角ｺﾞｼｯｸUB" panose="020B0900000000000000" pitchFamily="50" charset="-128"/>
                <a:ea typeface="HGS創英角ｺﾞｼｯｸUB" panose="020B0900000000000000" pitchFamily="50" charset="-128"/>
              </a:rPr>
              <a:t>第８回　さかい子ども食堂</a:t>
            </a:r>
            <a:endParaRPr lang="en-US" altLang="ja-JP" sz="3600" dirty="0">
              <a:solidFill>
                <a:schemeClr val="tx1">
                  <a:lumMod val="85000"/>
                  <a:lumOff val="15000"/>
                </a:schemeClr>
              </a:solidFill>
              <a:latin typeface="HGS創英角ｺﾞｼｯｸUB" panose="020B0900000000000000" pitchFamily="50" charset="-128"/>
              <a:ea typeface="HGS創英角ｺﾞｼｯｸUB" panose="020B0900000000000000" pitchFamily="50" charset="-128"/>
            </a:endParaRPr>
          </a:p>
          <a:p>
            <a:pPr>
              <a:defRPr/>
            </a:pPr>
            <a:r>
              <a:rPr lang="ja-JP" altLang="en-US" sz="12450" dirty="0">
                <a:solidFill>
                  <a:srgbClr val="00B050"/>
                </a:solidFill>
                <a:latin typeface="HGS創英角ｺﾞｼｯｸUB" panose="020B0900000000000000" pitchFamily="50" charset="-128"/>
                <a:ea typeface="HGS創英角ｺﾞｼｯｸUB" panose="020B0900000000000000" pitchFamily="50" charset="-128"/>
              </a:rPr>
              <a:t>円卓会議</a:t>
            </a:r>
          </a:p>
        </p:txBody>
      </p:sp>
      <p:sp>
        <p:nvSpPr>
          <p:cNvPr id="16390" name="テキスト ボックス 2">
            <a:extLst>
              <a:ext uri="{FF2B5EF4-FFF2-40B4-BE49-F238E27FC236}">
                <a16:creationId xmlns:a16="http://schemas.microsoft.com/office/drawing/2014/main" id="{34407DA8-D805-423B-9A0D-1111287E3969}"/>
              </a:ext>
            </a:extLst>
          </p:cNvPr>
          <p:cNvSpPr txBox="1">
            <a:spLocks noChangeArrowheads="1"/>
          </p:cNvSpPr>
          <p:nvPr/>
        </p:nvSpPr>
        <p:spPr bwMode="auto">
          <a:xfrm>
            <a:off x="6841653" y="328784"/>
            <a:ext cx="20002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en-US" altLang="ja-JP" sz="1350" dirty="0"/>
              <a:t>2019</a:t>
            </a:r>
            <a:r>
              <a:rPr lang="ja-JP" altLang="en-US" sz="1350" dirty="0"/>
              <a:t>年</a:t>
            </a:r>
            <a:r>
              <a:rPr lang="en-US" altLang="ja-JP" sz="1350" dirty="0"/>
              <a:t>11</a:t>
            </a:r>
            <a:r>
              <a:rPr lang="ja-JP" altLang="en-US" sz="1350" dirty="0"/>
              <a:t>月</a:t>
            </a:r>
            <a:r>
              <a:rPr lang="en-US" altLang="ja-JP" sz="1350" dirty="0"/>
              <a:t>14</a:t>
            </a:r>
            <a:r>
              <a:rPr lang="ja-JP" altLang="en-US" sz="1350" dirty="0"/>
              <a:t>日（木）</a:t>
            </a:r>
          </a:p>
        </p:txBody>
      </p:sp>
      <p:pic>
        <p:nvPicPr>
          <p:cNvPr id="8" name="図 6">
            <a:extLst>
              <a:ext uri="{FF2B5EF4-FFF2-40B4-BE49-F238E27FC236}">
                <a16:creationId xmlns:a16="http://schemas.microsoft.com/office/drawing/2014/main" id="{6C51A60D-7C73-49D4-865D-86EDDDF481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972240">
            <a:off x="-596459" y="4148939"/>
            <a:ext cx="2956322" cy="105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6E56FA4B-2FAE-4851-8332-B19D076B68F3}"/>
              </a:ext>
            </a:extLst>
          </p:cNvPr>
          <p:cNvPicPr>
            <a:picLocks noChangeAspect="1"/>
          </p:cNvPicPr>
          <p:nvPr/>
        </p:nvPicPr>
        <p:blipFill>
          <a:blip r:embed="rId5"/>
          <a:stretch>
            <a:fillRect/>
          </a:stretch>
        </p:blipFill>
        <p:spPr>
          <a:xfrm>
            <a:off x="6676192" y="5354044"/>
            <a:ext cx="2165711" cy="1367591"/>
          </a:xfrm>
          <a:prstGeom prst="rect">
            <a:avLst/>
          </a:prstGeom>
        </p:spPr>
      </p:pic>
    </p:spTree>
  </p:cSld>
  <p:clrMapOvr>
    <a:masterClrMapping/>
  </p:clrMapOvr>
  <p:transition spd="med" advTm="7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02F63872-EC4B-4789-8910-A59087D44807}"/>
              </a:ext>
            </a:extLst>
          </p:cNvPr>
          <p:cNvSpPr txBox="1">
            <a:spLocks noChangeArrowheads="1"/>
          </p:cNvSpPr>
          <p:nvPr/>
        </p:nvSpPr>
        <p:spPr bwMode="auto">
          <a:xfrm>
            <a:off x="0" y="0"/>
            <a:ext cx="9144000" cy="6334539"/>
          </a:xfrm>
          <a:prstGeom prst="rect">
            <a:avLst/>
          </a:prstGeom>
          <a:blipFill dpi="0" rotWithShape="1">
            <a:blip r:embed="rId2"/>
            <a:srcRect/>
            <a:stretch>
              <a:fillRect/>
            </a:stretch>
          </a:blipFill>
          <a:ln>
            <a:noFill/>
          </a:ln>
        </p:spPr>
        <p:txBody>
          <a:bodyPr lIns="74295" tIns="8890" rIns="74295" bIns="8890" upright="1"/>
          <a:lstStyle/>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r>
              <a:rPr lang="ja-JP" altLang="en-US" b="1" dirty="0"/>
              <a:t>　　　　　　</a:t>
            </a:r>
            <a:endParaRPr lang="en-US" altLang="ja-JP" b="1" dirty="0"/>
          </a:p>
          <a:p>
            <a:r>
              <a:rPr lang="ja-JP" altLang="en-US" b="1" dirty="0"/>
              <a:t>　　　　　　</a:t>
            </a:r>
            <a:endParaRPr lang="en-US" altLang="ja-JP" b="1" dirty="0"/>
          </a:p>
          <a:p>
            <a:r>
              <a:rPr lang="ja-JP" altLang="en-US" b="1" dirty="0"/>
              <a:t>　　　　　　</a:t>
            </a:r>
            <a:endParaRPr lang="en-US" altLang="ja-JP" sz="2400" b="1" dirty="0"/>
          </a:p>
          <a:p>
            <a:r>
              <a:rPr lang="ja-JP" altLang="en-US" sz="2400" b="1" dirty="0"/>
              <a:t>　　　　　　　　</a:t>
            </a:r>
            <a:endParaRPr lang="ja-JP" altLang="ja-JP" sz="2400" dirty="0"/>
          </a:p>
        </p:txBody>
      </p:sp>
      <p:sp>
        <p:nvSpPr>
          <p:cNvPr id="2" name="角丸四角形 1">
            <a:extLst>
              <a:ext uri="{FF2B5EF4-FFF2-40B4-BE49-F238E27FC236}">
                <a16:creationId xmlns:a16="http://schemas.microsoft.com/office/drawing/2014/main" id="{FEDDD1D0-4EC6-45DE-B9F5-18DF343621FA}"/>
              </a:ext>
            </a:extLst>
          </p:cNvPr>
          <p:cNvSpPr/>
          <p:nvPr/>
        </p:nvSpPr>
        <p:spPr>
          <a:xfrm>
            <a:off x="503548" y="2818816"/>
            <a:ext cx="8136904" cy="1440929"/>
          </a:xfrm>
          <a:prstGeom prst="roundRect">
            <a:avLst/>
          </a:prstGeom>
          <a:solidFill>
            <a:schemeClr val="accent4">
              <a:lumMod val="20000"/>
              <a:lumOff val="80000"/>
            </a:schemeClr>
          </a:solidFill>
          <a:ln>
            <a:noFill/>
          </a:ln>
          <a:effectLst>
            <a:outerShdw blurRad="50800" dist="50800" dir="5400000" algn="ctr" rotWithShape="0">
              <a:schemeClr val="bg1">
                <a:alpha val="93000"/>
              </a:schemeClr>
            </a:outerShdw>
            <a:reflection stA="93000" endPos="65000" dist="50800" dir="5400000" sy="-100000" algn="bl" rotWithShape="0"/>
            <a:softEdge rad="2413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タイトル 1">
            <a:extLst>
              <a:ext uri="{FF2B5EF4-FFF2-40B4-BE49-F238E27FC236}">
                <a16:creationId xmlns:a16="http://schemas.microsoft.com/office/drawing/2014/main" id="{0AF92351-D8E3-4969-B178-92E440495F34}"/>
              </a:ext>
            </a:extLst>
          </p:cNvPr>
          <p:cNvSpPr txBox="1">
            <a:spLocks noChangeArrowheads="1"/>
          </p:cNvSpPr>
          <p:nvPr/>
        </p:nvSpPr>
        <p:spPr>
          <a:xfrm>
            <a:off x="1257300" y="2556779"/>
            <a:ext cx="7886700" cy="13255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6600" b="1" dirty="0">
                <a:solidFill>
                  <a:srgbClr val="00B050"/>
                </a:solidFill>
                <a:latin typeface="UD デジタル 教科書体 NP-B" panose="02020700000000000000" pitchFamily="18" charset="-128"/>
                <a:ea typeface="UD デジタル 教科書体 NP-B" panose="02020700000000000000" pitchFamily="18" charset="-128"/>
              </a:rPr>
              <a:t>わかちあいタイム</a:t>
            </a:r>
          </a:p>
        </p:txBody>
      </p:sp>
      <p:sp>
        <p:nvSpPr>
          <p:cNvPr id="9" name="タイトル 1">
            <a:extLst>
              <a:ext uri="{FF2B5EF4-FFF2-40B4-BE49-F238E27FC236}">
                <a16:creationId xmlns:a16="http://schemas.microsoft.com/office/drawing/2014/main" id="{5C218542-E595-47FC-AE1A-BF1CE4942EE9}"/>
              </a:ext>
            </a:extLst>
          </p:cNvPr>
          <p:cNvSpPr txBox="1">
            <a:spLocks noChangeArrowheads="1"/>
          </p:cNvSpPr>
          <p:nvPr/>
        </p:nvSpPr>
        <p:spPr>
          <a:xfrm>
            <a:off x="2767928" y="325341"/>
            <a:ext cx="3864365" cy="13255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b="1" dirty="0">
                <a:latin typeface="UD デジタル 教科書体 NP-B" panose="02020700000000000000" pitchFamily="18" charset="-128"/>
                <a:ea typeface="UD デジタル 教科書体 NP-B" panose="02020700000000000000" pitchFamily="18" charset="-128"/>
              </a:rPr>
              <a:t>想いを聴き、話そう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3783" y="1008823"/>
            <a:ext cx="8356433" cy="3018210"/>
          </a:xfrm>
        </p:spPr>
        <p:txBody>
          <a:bodyPr>
            <a:normAutofit/>
          </a:bodyPr>
          <a:lstStyle/>
          <a:p>
            <a:pPr algn="ctr"/>
            <a:r>
              <a:rPr lang="ja-JP" altLang="en-US" sz="4500" dirty="0">
                <a:solidFill>
                  <a:schemeClr val="tx1"/>
                </a:solidFill>
                <a:latin typeface="UD Digi Kyokasho NK-B" panose="02020700000000000000" pitchFamily="18" charset="-128"/>
                <a:ea typeface="UD Digi Kyokasho NK-B" panose="02020700000000000000" pitchFamily="18" charset="-128"/>
              </a:rPr>
              <a:t>３人グループを作ってください</a:t>
            </a:r>
            <a:br>
              <a:rPr lang="en-US" altLang="ja-JP" sz="4500" dirty="0">
                <a:solidFill>
                  <a:schemeClr val="tx1"/>
                </a:solidFill>
                <a:latin typeface="UD Digi Kyokasho NK-B" panose="02020700000000000000" pitchFamily="18" charset="-128"/>
                <a:ea typeface="UD Digi Kyokasho NK-B" panose="02020700000000000000" pitchFamily="18" charset="-128"/>
              </a:rPr>
            </a:br>
            <a:br>
              <a:rPr lang="en-US" altLang="ja-JP" sz="4500" dirty="0">
                <a:solidFill>
                  <a:schemeClr val="tx1"/>
                </a:solidFill>
                <a:latin typeface="UD Digi Kyokasho NK-B" panose="02020700000000000000" pitchFamily="18" charset="-128"/>
                <a:ea typeface="UD Digi Kyokasho NK-B" panose="02020700000000000000" pitchFamily="18" charset="-128"/>
              </a:rPr>
            </a:br>
            <a:r>
              <a:rPr lang="ja-JP" altLang="en-US" sz="3200" dirty="0">
                <a:solidFill>
                  <a:schemeClr val="tx1"/>
                </a:solidFill>
                <a:latin typeface="UD Digi Kyokasho NK-B" panose="02020700000000000000" pitchFamily="18" charset="-128"/>
                <a:ea typeface="UD Digi Kyokasho NK-B" panose="02020700000000000000" pitchFamily="18" charset="-128"/>
              </a:rPr>
              <a:t>・初めて出会う方</a:t>
            </a:r>
            <a:br>
              <a:rPr lang="en-US" altLang="ja-JP" sz="3200" dirty="0">
                <a:solidFill>
                  <a:schemeClr val="tx1"/>
                </a:solidFill>
                <a:latin typeface="UD Digi Kyokasho NK-B" panose="02020700000000000000" pitchFamily="18" charset="-128"/>
                <a:ea typeface="UD Digi Kyokasho NK-B" panose="02020700000000000000" pitchFamily="18" charset="-128"/>
              </a:rPr>
            </a:br>
            <a:r>
              <a:rPr lang="ja-JP" altLang="en-US" sz="3200" dirty="0">
                <a:solidFill>
                  <a:schemeClr val="tx1"/>
                </a:solidFill>
                <a:latin typeface="UD Digi Kyokasho NK-B" panose="02020700000000000000" pitchFamily="18" charset="-128"/>
                <a:ea typeface="UD Digi Kyokasho NK-B" panose="02020700000000000000" pitchFamily="18" charset="-128"/>
              </a:rPr>
              <a:t>・所属のちがう方</a:t>
            </a:r>
            <a:br>
              <a:rPr lang="en-US" altLang="ja-JP" sz="3200" dirty="0">
                <a:solidFill>
                  <a:schemeClr val="tx1"/>
                </a:solidFill>
                <a:latin typeface="UD Digi Kyokasho NK-B" panose="02020700000000000000" pitchFamily="18" charset="-128"/>
                <a:ea typeface="UD Digi Kyokasho NK-B" panose="02020700000000000000" pitchFamily="18" charset="-128"/>
              </a:rPr>
            </a:br>
            <a:r>
              <a:rPr lang="ja-JP" altLang="en-US" sz="2400" dirty="0">
                <a:solidFill>
                  <a:schemeClr val="tx1"/>
                </a:solidFill>
                <a:latin typeface="UD Digi Kyokasho NK-B" panose="02020700000000000000" pitchFamily="18" charset="-128"/>
                <a:ea typeface="UD Digi Kyokasho NK-B" panose="02020700000000000000" pitchFamily="18" charset="-128"/>
              </a:rPr>
              <a:t>（必ずグループの中に子ども食堂の方が参加する状態）</a:t>
            </a:r>
            <a:endParaRPr lang="ja-JP" altLang="en-US" sz="3200" dirty="0">
              <a:solidFill>
                <a:schemeClr val="tx1"/>
              </a:solidFill>
              <a:latin typeface="UD Digi Kyokasho NK-B" panose="02020700000000000000" pitchFamily="18" charset="-128"/>
              <a:ea typeface="UD Digi Kyokasho NK-B" panose="02020700000000000000" pitchFamily="18" charset="-128"/>
            </a:endParaRPr>
          </a:p>
        </p:txBody>
      </p:sp>
      <p:sp>
        <p:nvSpPr>
          <p:cNvPr id="4" name="正方形/長方形 3"/>
          <p:cNvSpPr/>
          <p:nvPr/>
        </p:nvSpPr>
        <p:spPr>
          <a:xfrm rot="773758">
            <a:off x="7108921" y="4683239"/>
            <a:ext cx="1329340" cy="1030594"/>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350"/>
          </a:p>
        </p:txBody>
      </p:sp>
    </p:spTree>
    <p:extLst>
      <p:ext uri="{BB962C8B-B14F-4D97-AF65-F5344CB8AC3E}">
        <p14:creationId xmlns:p14="http://schemas.microsoft.com/office/powerpoint/2010/main" val="21306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77959" y="1009521"/>
            <a:ext cx="8046122" cy="3558506"/>
          </a:xfrm>
        </p:spPr>
        <p:txBody>
          <a:bodyPr>
            <a:normAutofit/>
          </a:bodyPr>
          <a:lstStyle/>
          <a:p>
            <a:r>
              <a:rPr lang="ja-JP" altLang="en-US" sz="3300" dirty="0">
                <a:solidFill>
                  <a:schemeClr val="tx1"/>
                </a:solidFill>
                <a:latin typeface="HG丸ｺﾞｼｯｸM-PRO" panose="020F0600000000000000" pitchFamily="50" charset="-128"/>
                <a:ea typeface="HG丸ｺﾞｼｯｸM-PRO" panose="020F0600000000000000" pitchFamily="50" charset="-128"/>
              </a:rPr>
              <a:t>　</a:t>
            </a:r>
            <a:r>
              <a:rPr lang="ja-JP" altLang="en-US" sz="3300" dirty="0">
                <a:solidFill>
                  <a:schemeClr val="tx1"/>
                </a:solidFill>
                <a:latin typeface="UD Digi Kyokasho NK-B" panose="02020700000000000000" pitchFamily="18" charset="-128"/>
                <a:ea typeface="UD Digi Kyokasho NK-B" panose="02020700000000000000" pitchFamily="18" charset="-128"/>
              </a:rPr>
              <a:t>大切にしたいこと</a:t>
            </a:r>
            <a:r>
              <a:rPr lang="en-US" altLang="ja-JP" sz="3300" dirty="0">
                <a:solidFill>
                  <a:schemeClr val="tx1"/>
                </a:solidFill>
                <a:latin typeface="UD Digi Kyokasho NK-B" panose="02020700000000000000" pitchFamily="18" charset="-128"/>
                <a:ea typeface="UD Digi Kyokasho NK-B" panose="02020700000000000000" pitchFamily="18" charset="-128"/>
              </a:rPr>
              <a:t>【</a:t>
            </a:r>
            <a:r>
              <a:rPr lang="ja-JP" altLang="en-US" sz="3300" dirty="0">
                <a:solidFill>
                  <a:schemeClr val="tx1"/>
                </a:solidFill>
                <a:latin typeface="UD Digi Kyokasho NK-B" panose="02020700000000000000" pitchFamily="18" charset="-128"/>
                <a:ea typeface="UD Digi Kyokasho NK-B" panose="02020700000000000000" pitchFamily="18" charset="-128"/>
              </a:rPr>
              <a:t>学びあい</a:t>
            </a:r>
            <a:r>
              <a:rPr lang="en-US" altLang="ja-JP" sz="3300" dirty="0">
                <a:solidFill>
                  <a:schemeClr val="tx1"/>
                </a:solidFill>
                <a:latin typeface="UD Digi Kyokasho NK-B" panose="02020700000000000000" pitchFamily="18" charset="-128"/>
                <a:ea typeface="UD Digi Kyokasho NK-B" panose="02020700000000000000" pitchFamily="18" charset="-128"/>
              </a:rPr>
              <a:t>】</a:t>
            </a:r>
            <a:br>
              <a:rPr lang="en-US" altLang="ja-JP" sz="3300" dirty="0">
                <a:solidFill>
                  <a:schemeClr val="tx1"/>
                </a:solidFill>
                <a:latin typeface="UD Digi Kyokasho NK-B" panose="02020700000000000000" pitchFamily="18" charset="-128"/>
                <a:ea typeface="UD Digi Kyokasho NK-B" panose="02020700000000000000" pitchFamily="18" charset="-128"/>
              </a:rPr>
            </a:br>
            <a:br>
              <a:rPr lang="en-US" altLang="ja-JP" sz="3300" dirty="0">
                <a:solidFill>
                  <a:schemeClr val="tx1"/>
                </a:solidFill>
                <a:latin typeface="UD Digi Kyokasho NK-B" panose="02020700000000000000" pitchFamily="18" charset="-128"/>
                <a:ea typeface="UD Digi Kyokasho NK-B" panose="02020700000000000000" pitchFamily="18" charset="-128"/>
              </a:rPr>
            </a:br>
            <a:r>
              <a:rPr lang="ja-JP" altLang="en-US" sz="3300" dirty="0">
                <a:solidFill>
                  <a:schemeClr val="tx1"/>
                </a:solidFill>
                <a:latin typeface="UD Digi Kyokasho NK-B" panose="02020700000000000000" pitchFamily="18" charset="-128"/>
                <a:ea typeface="UD Digi Kyokasho NK-B" panose="02020700000000000000" pitchFamily="18" charset="-128"/>
              </a:rPr>
              <a:t>　＊グループ共有では、</a:t>
            </a:r>
            <a:br>
              <a:rPr lang="en-US" altLang="ja-JP" sz="3300" dirty="0">
                <a:solidFill>
                  <a:schemeClr val="tx1"/>
                </a:solidFill>
                <a:latin typeface="UD Digi Kyokasho NK-B" panose="02020700000000000000" pitchFamily="18" charset="-128"/>
                <a:ea typeface="UD Digi Kyokasho NK-B" panose="02020700000000000000" pitchFamily="18" charset="-128"/>
              </a:rPr>
            </a:br>
            <a:r>
              <a:rPr lang="ja-JP" altLang="en-US" sz="3300" dirty="0">
                <a:solidFill>
                  <a:schemeClr val="tx1"/>
                </a:solidFill>
                <a:latin typeface="UD Digi Kyokasho NK-B" panose="02020700000000000000" pitchFamily="18" charset="-128"/>
                <a:ea typeface="UD Digi Kyokasho NK-B" panose="02020700000000000000" pitchFamily="18" charset="-128"/>
              </a:rPr>
              <a:t>　　</a:t>
            </a:r>
            <a:r>
              <a:rPr lang="ja-JP" altLang="en-US" sz="3300" dirty="0">
                <a:solidFill>
                  <a:srgbClr val="FF0000"/>
                </a:solidFill>
                <a:latin typeface="UD Digi Kyokasho NK-B" panose="02020700000000000000" pitchFamily="18" charset="-128"/>
                <a:ea typeface="UD Digi Kyokasho NK-B" panose="02020700000000000000" pitchFamily="18" charset="-128"/>
              </a:rPr>
              <a:t>全員が参加して意見をいう</a:t>
            </a:r>
            <a:r>
              <a:rPr lang="ja-JP" altLang="en-US" sz="3300" dirty="0">
                <a:solidFill>
                  <a:schemeClr val="tx1"/>
                </a:solidFill>
                <a:latin typeface="UD Digi Kyokasho NK-B" panose="02020700000000000000" pitchFamily="18" charset="-128"/>
                <a:ea typeface="UD Digi Kyokasho NK-B" panose="02020700000000000000" pitchFamily="18" charset="-128"/>
              </a:rPr>
              <a:t>こと</a:t>
            </a:r>
            <a:br>
              <a:rPr lang="en-US" altLang="ja-JP" sz="3300" dirty="0">
                <a:solidFill>
                  <a:schemeClr val="tx1"/>
                </a:solidFill>
                <a:latin typeface="UD Digi Kyokasho NK-B" panose="02020700000000000000" pitchFamily="18" charset="-128"/>
                <a:ea typeface="UD Digi Kyokasho NK-B" panose="02020700000000000000" pitchFamily="18" charset="-128"/>
              </a:rPr>
            </a:br>
            <a:br>
              <a:rPr lang="en-US" altLang="ja-JP" sz="3300" dirty="0">
                <a:solidFill>
                  <a:schemeClr val="tx1"/>
                </a:solidFill>
                <a:latin typeface="UD Digi Kyokasho NK-B" panose="02020700000000000000" pitchFamily="18" charset="-128"/>
                <a:ea typeface="UD Digi Kyokasho NK-B" panose="02020700000000000000" pitchFamily="18" charset="-128"/>
              </a:rPr>
            </a:br>
            <a:r>
              <a:rPr lang="ja-JP" altLang="en-US" sz="3300" dirty="0">
                <a:solidFill>
                  <a:schemeClr val="tx1"/>
                </a:solidFill>
                <a:latin typeface="UD Digi Kyokasho NK-B" panose="02020700000000000000" pitchFamily="18" charset="-128"/>
                <a:ea typeface="UD Digi Kyokasho NK-B" panose="02020700000000000000" pitchFamily="18" charset="-128"/>
              </a:rPr>
              <a:t>　＊しっかりと</a:t>
            </a:r>
            <a:r>
              <a:rPr lang="ja-JP" altLang="en-US" sz="3300" dirty="0">
                <a:solidFill>
                  <a:srgbClr val="FF0000"/>
                </a:solidFill>
                <a:latin typeface="UD Digi Kyokasho NK-B" panose="02020700000000000000" pitchFamily="18" charset="-128"/>
                <a:ea typeface="UD Digi Kyokasho NK-B" panose="02020700000000000000" pitchFamily="18" charset="-128"/>
              </a:rPr>
              <a:t>相手の話を聞く</a:t>
            </a:r>
            <a:r>
              <a:rPr lang="ja-JP" altLang="en-US" sz="3300" dirty="0">
                <a:solidFill>
                  <a:schemeClr val="tx1"/>
                </a:solidFill>
                <a:latin typeface="UD Digi Kyokasho NK-B" panose="02020700000000000000" pitchFamily="18" charset="-128"/>
                <a:ea typeface="UD Digi Kyokasho NK-B" panose="02020700000000000000" pitchFamily="18" charset="-128"/>
              </a:rPr>
              <a:t>こと</a:t>
            </a:r>
            <a:br>
              <a:rPr lang="en-US" altLang="ja-JP" sz="3600" dirty="0">
                <a:solidFill>
                  <a:schemeClr val="tx1"/>
                </a:solidFill>
              </a:rPr>
            </a:br>
            <a:endParaRPr lang="ja-JP" altLang="en-US" sz="3600" dirty="0">
              <a:solidFill>
                <a:schemeClr val="tx1"/>
              </a:solidFill>
            </a:endParaRPr>
          </a:p>
        </p:txBody>
      </p:sp>
      <p:sp>
        <p:nvSpPr>
          <p:cNvPr id="4" name="正方形/長方形 3"/>
          <p:cNvSpPr/>
          <p:nvPr/>
        </p:nvSpPr>
        <p:spPr>
          <a:xfrm>
            <a:off x="7317120" y="4817885"/>
            <a:ext cx="1329340" cy="1030594"/>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350"/>
          </a:p>
        </p:txBody>
      </p:sp>
    </p:spTree>
    <p:extLst>
      <p:ext uri="{BB962C8B-B14F-4D97-AF65-F5344CB8AC3E}">
        <p14:creationId xmlns:p14="http://schemas.microsoft.com/office/powerpoint/2010/main" val="1163806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FEDDD1D0-4EC6-45DE-B9F5-18DF343621FA}"/>
              </a:ext>
            </a:extLst>
          </p:cNvPr>
          <p:cNvSpPr/>
          <p:nvPr/>
        </p:nvSpPr>
        <p:spPr>
          <a:xfrm>
            <a:off x="395908" y="2708535"/>
            <a:ext cx="8136904" cy="1440929"/>
          </a:xfrm>
          <a:prstGeom prst="roundRect">
            <a:avLst/>
          </a:prstGeom>
          <a:solidFill>
            <a:schemeClr val="accent4">
              <a:lumMod val="20000"/>
              <a:lumOff val="80000"/>
            </a:schemeClr>
          </a:solidFill>
          <a:ln>
            <a:noFill/>
          </a:ln>
          <a:effectLst>
            <a:outerShdw blurRad="50800" dist="50800" dir="5400000" algn="ctr" rotWithShape="0">
              <a:schemeClr val="bg1">
                <a:alpha val="93000"/>
              </a:schemeClr>
            </a:outerShdw>
            <a:reflection stA="93000" endPos="65000" dist="50800" dir="5400000" sy="-100000" algn="bl" rotWithShape="0"/>
            <a:softEdge rad="2413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9395" name="タイトル 1">
            <a:extLst>
              <a:ext uri="{FF2B5EF4-FFF2-40B4-BE49-F238E27FC236}">
                <a16:creationId xmlns:a16="http://schemas.microsoft.com/office/drawing/2014/main" id="{D963E948-F37C-4726-ACEA-8D9146539528}"/>
              </a:ext>
            </a:extLst>
          </p:cNvPr>
          <p:cNvSpPr>
            <a:spLocks noGrp="1" noChangeArrowheads="1"/>
          </p:cNvSpPr>
          <p:nvPr>
            <p:ph type="title"/>
          </p:nvPr>
        </p:nvSpPr>
        <p:spPr>
          <a:xfrm>
            <a:off x="487010" y="3371316"/>
            <a:ext cx="8517219" cy="1325563"/>
          </a:xfrm>
        </p:spPr>
        <p:txBody>
          <a:bodyPr>
            <a:normAutofit fontScale="90000"/>
          </a:bodyPr>
          <a:lstStyle/>
          <a:p>
            <a:r>
              <a:rPr lang="ja-JP" altLang="en-US" sz="6600" dirty="0">
                <a:latin typeface="UD Digi Kyokasho NK-B" panose="02020700000000000000" pitchFamily="18" charset="-128"/>
                <a:ea typeface="UD Digi Kyokasho NK-B" panose="02020700000000000000" pitchFamily="18" charset="-128"/>
              </a:rPr>
              <a:t>　発表を聞いた感想を</a:t>
            </a:r>
            <a:br>
              <a:rPr lang="en-US" altLang="ja-JP" sz="6600" dirty="0">
                <a:latin typeface="UD Digi Kyokasho NK-B" panose="02020700000000000000" pitchFamily="18" charset="-128"/>
                <a:ea typeface="UD Digi Kyokasho NK-B" panose="02020700000000000000" pitchFamily="18" charset="-128"/>
              </a:rPr>
            </a:br>
            <a:br>
              <a:rPr lang="en-US" altLang="ja-JP" sz="6600" dirty="0">
                <a:latin typeface="UD Digi Kyokasho NK-B" panose="02020700000000000000" pitchFamily="18" charset="-128"/>
                <a:ea typeface="UD Digi Kyokasho NK-B" panose="02020700000000000000" pitchFamily="18" charset="-128"/>
              </a:rPr>
            </a:br>
            <a:r>
              <a:rPr lang="ja-JP" altLang="en-US" sz="6600" dirty="0">
                <a:latin typeface="UD Digi Kyokasho NK-B" panose="02020700000000000000" pitchFamily="18" charset="-128"/>
                <a:ea typeface="UD Digi Kyokasho NK-B" panose="02020700000000000000" pitchFamily="18" charset="-128"/>
              </a:rPr>
              <a:t>　　　　　　　　　　　　一</a:t>
            </a:r>
            <a:r>
              <a:rPr lang="ja-JP" altLang="ja-JP" sz="6600" dirty="0">
                <a:latin typeface="UD Digi Kyokasho NK-B" panose="02020700000000000000" pitchFamily="18" charset="-128"/>
                <a:ea typeface="UD Digi Kyokasho NK-B" panose="02020700000000000000" pitchFamily="18" charset="-128"/>
              </a:rPr>
              <a:t>言で！</a:t>
            </a:r>
            <a:endParaRPr lang="ja-JP" altLang="en-US" sz="6600" b="1" dirty="0">
              <a:solidFill>
                <a:srgbClr val="00B050"/>
              </a:solidFill>
              <a:latin typeface="UD デジタル 教科書体 NP-B" panose="02020700000000000000" pitchFamily="18" charset="-128"/>
              <a:ea typeface="UD デジタル 教科書体 NP-B" panose="02020700000000000000" pitchFamily="18" charset="-128"/>
            </a:endParaRPr>
          </a:p>
        </p:txBody>
      </p:sp>
      <p:sp>
        <p:nvSpPr>
          <p:cNvPr id="5" name="タイトル 4">
            <a:extLst>
              <a:ext uri="{FF2B5EF4-FFF2-40B4-BE49-F238E27FC236}">
                <a16:creationId xmlns:a16="http://schemas.microsoft.com/office/drawing/2014/main" id="{617B8375-BE8D-42C5-A655-FA3FD5121627}"/>
              </a:ext>
            </a:extLst>
          </p:cNvPr>
          <p:cNvSpPr txBox="1">
            <a:spLocks/>
          </p:cNvSpPr>
          <p:nvPr/>
        </p:nvSpPr>
        <p:spPr>
          <a:xfrm>
            <a:off x="822960" y="286604"/>
            <a:ext cx="75438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600" dirty="0">
                <a:latin typeface="UD Digi Kyokasho NK-B" panose="02020700000000000000" pitchFamily="18" charset="-128"/>
                <a:ea typeface="UD Digi Kyokasho NK-B" panose="02020700000000000000" pitchFamily="18" charset="-128"/>
              </a:rPr>
              <a:t>　　　　　　　　</a:t>
            </a:r>
            <a:r>
              <a:rPr lang="ja-JP" altLang="en-US" sz="3600" dirty="0">
                <a:solidFill>
                  <a:srgbClr val="C00000"/>
                </a:solidFill>
                <a:latin typeface="UD Digi Kyokasho NK-B" panose="02020700000000000000" pitchFamily="18" charset="-128"/>
                <a:ea typeface="UD Digi Kyokasho NK-B" panose="02020700000000000000" pitchFamily="18" charset="-128"/>
              </a:rPr>
              <a:t>みなさま</a:t>
            </a:r>
            <a:r>
              <a:rPr lang="ja-JP" altLang="en-US" sz="3600" dirty="0">
                <a:latin typeface="UD Digi Kyokasho NK-B" panose="02020700000000000000" pitchFamily="18" charset="-128"/>
                <a:ea typeface="UD Digi Kyokasho NK-B" panose="02020700000000000000" pitchFamily="18" charset="-128"/>
              </a:rPr>
              <a:t>に質問</a:t>
            </a:r>
          </a:p>
        </p:txBody>
      </p:sp>
    </p:spTree>
    <p:extLst>
      <p:ext uri="{BB962C8B-B14F-4D97-AF65-F5344CB8AC3E}">
        <p14:creationId xmlns:p14="http://schemas.microsoft.com/office/powerpoint/2010/main" val="1678298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FEDDD1D0-4EC6-45DE-B9F5-18DF343621FA}"/>
              </a:ext>
            </a:extLst>
          </p:cNvPr>
          <p:cNvSpPr/>
          <p:nvPr/>
        </p:nvSpPr>
        <p:spPr>
          <a:xfrm>
            <a:off x="284921" y="3035293"/>
            <a:ext cx="8136904" cy="1440929"/>
          </a:xfrm>
          <a:prstGeom prst="roundRect">
            <a:avLst/>
          </a:prstGeom>
          <a:solidFill>
            <a:schemeClr val="accent4">
              <a:lumMod val="20000"/>
              <a:lumOff val="80000"/>
            </a:schemeClr>
          </a:solidFill>
          <a:ln>
            <a:noFill/>
          </a:ln>
          <a:effectLst>
            <a:outerShdw blurRad="50800" dist="50800" dir="5400000" algn="ctr" rotWithShape="0">
              <a:schemeClr val="bg1">
                <a:alpha val="93000"/>
              </a:schemeClr>
            </a:outerShdw>
            <a:reflection stA="93000" endPos="65000" dist="50800" dir="5400000" sy="-100000" algn="bl" rotWithShape="0"/>
            <a:softEdge rad="2413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テキスト ボックス 2">
            <a:extLst>
              <a:ext uri="{FF2B5EF4-FFF2-40B4-BE49-F238E27FC236}">
                <a16:creationId xmlns:a16="http://schemas.microsoft.com/office/drawing/2014/main" id="{93E6582A-3BF1-4E3F-A5A6-08788133E23B}"/>
              </a:ext>
            </a:extLst>
          </p:cNvPr>
          <p:cNvSpPr txBox="1">
            <a:spLocks noChangeArrowheads="1"/>
          </p:cNvSpPr>
          <p:nvPr/>
        </p:nvSpPr>
        <p:spPr bwMode="auto">
          <a:xfrm>
            <a:off x="569843" y="2855247"/>
            <a:ext cx="8574157" cy="1582738"/>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63500" cap="rnd">
                <a:solidFill>
                  <a:srgbClr val="FFFF00"/>
                </a:solidFill>
                <a:prstDash val="sysDot"/>
                <a:miter lim="800000"/>
                <a:headEnd/>
                <a:tailEnd/>
              </a14:hiddenLine>
            </a:ext>
          </a:extLst>
        </p:spPr>
        <p:txBody>
          <a:bodyPr lIns="74295" tIns="8890" rIns="74295" bIns="8890" upright="1"/>
          <a:lstStyle/>
          <a:p>
            <a:pPr eaLnBrk="1" fontAlgn="auto" hangingPunct="1">
              <a:spcBef>
                <a:spcPts val="0"/>
              </a:spcBef>
              <a:spcAft>
                <a:spcPts val="0"/>
              </a:spcAft>
              <a:defRPr/>
            </a:pPr>
            <a:r>
              <a:rPr lang="ja-JP" altLang="en-US"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rPr>
              <a:t>子ども食堂に</a:t>
            </a:r>
            <a:endParaRPr lang="en-US" altLang="ja-JP"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endParaRPr>
          </a:p>
          <a:p>
            <a:pPr eaLnBrk="1" fontAlgn="auto" hangingPunct="1">
              <a:spcBef>
                <a:spcPts val="0"/>
              </a:spcBef>
              <a:spcAft>
                <a:spcPts val="0"/>
              </a:spcAft>
              <a:defRPr/>
            </a:pPr>
            <a:r>
              <a:rPr lang="ja-JP" altLang="en-US"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rPr>
              <a:t>気がかりな子どもは</a:t>
            </a:r>
            <a:endParaRPr lang="en-US" altLang="ja-JP"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endParaRPr>
          </a:p>
          <a:p>
            <a:pPr eaLnBrk="1" fontAlgn="auto" hangingPunct="1">
              <a:spcBef>
                <a:spcPts val="0"/>
              </a:spcBef>
              <a:spcAft>
                <a:spcPts val="0"/>
              </a:spcAft>
              <a:defRPr/>
            </a:pPr>
            <a:r>
              <a:rPr lang="ja-JP" altLang="en-US"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rPr>
              <a:t>　　　　　　来ていますか？</a:t>
            </a:r>
            <a:endParaRPr lang="en-US" altLang="ja-JP"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endParaRPr>
          </a:p>
          <a:p>
            <a:pPr eaLnBrk="1" fontAlgn="auto" hangingPunct="1">
              <a:spcBef>
                <a:spcPts val="0"/>
              </a:spcBef>
              <a:spcAft>
                <a:spcPts val="0"/>
              </a:spcAft>
              <a:defRPr/>
            </a:pPr>
            <a:endParaRPr lang="en-US" altLang="ja-JP"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endParaRPr>
          </a:p>
        </p:txBody>
      </p:sp>
      <p:sp>
        <p:nvSpPr>
          <p:cNvPr id="5" name="タイトル 4">
            <a:extLst>
              <a:ext uri="{FF2B5EF4-FFF2-40B4-BE49-F238E27FC236}">
                <a16:creationId xmlns:a16="http://schemas.microsoft.com/office/drawing/2014/main" id="{169C64A9-642C-4F0D-9DC2-13C8A794E377}"/>
              </a:ext>
            </a:extLst>
          </p:cNvPr>
          <p:cNvSpPr>
            <a:spLocks noGrp="1"/>
          </p:cNvSpPr>
          <p:nvPr>
            <p:ph type="title"/>
          </p:nvPr>
        </p:nvSpPr>
        <p:spPr/>
        <p:txBody>
          <a:bodyPr>
            <a:normAutofit/>
          </a:bodyPr>
          <a:lstStyle/>
          <a:p>
            <a:r>
              <a:rPr lang="ja-JP" altLang="en-US" sz="3600" dirty="0">
                <a:latin typeface="UD Digi Kyokasho NK-B" panose="02020700000000000000" pitchFamily="18" charset="-128"/>
                <a:ea typeface="UD Digi Kyokasho NK-B" panose="02020700000000000000" pitchFamily="18" charset="-128"/>
              </a:rPr>
              <a:t>子ども食堂</a:t>
            </a:r>
            <a:r>
              <a:rPr lang="ja-JP" altLang="en-US" sz="3600" dirty="0">
                <a:solidFill>
                  <a:srgbClr val="C00000"/>
                </a:solidFill>
                <a:latin typeface="UD Digi Kyokasho NK-B" panose="02020700000000000000" pitchFamily="18" charset="-128"/>
                <a:ea typeface="UD Digi Kyokasho NK-B" panose="02020700000000000000" pitchFamily="18" charset="-128"/>
              </a:rPr>
              <a:t>実践者</a:t>
            </a:r>
            <a:r>
              <a:rPr lang="ja-JP" altLang="en-US" sz="3600" dirty="0">
                <a:latin typeface="UD Digi Kyokasho NK-B" panose="02020700000000000000" pitchFamily="18" charset="-128"/>
                <a:ea typeface="UD Digi Kyokasho NK-B" panose="02020700000000000000" pitchFamily="18" charset="-128"/>
              </a:rPr>
              <a:t>のみなさまに質問</a:t>
            </a:r>
          </a:p>
        </p:txBody>
      </p:sp>
      <p:sp>
        <p:nvSpPr>
          <p:cNvPr id="6" name="テキスト ボックス 5">
            <a:extLst>
              <a:ext uri="{FF2B5EF4-FFF2-40B4-BE49-F238E27FC236}">
                <a16:creationId xmlns:a16="http://schemas.microsoft.com/office/drawing/2014/main" id="{8F4FA2D9-5710-4882-9393-B564740AAD83}"/>
              </a:ext>
            </a:extLst>
          </p:cNvPr>
          <p:cNvSpPr txBox="1">
            <a:spLocks noChangeArrowheads="1"/>
          </p:cNvSpPr>
          <p:nvPr/>
        </p:nvSpPr>
        <p:spPr bwMode="auto">
          <a:xfrm>
            <a:off x="1843378" y="220613"/>
            <a:ext cx="8574157" cy="1582738"/>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63500" cap="rnd">
                <a:solidFill>
                  <a:srgbClr val="FFFF00"/>
                </a:solidFill>
                <a:prstDash val="sysDot"/>
                <a:miter lim="800000"/>
                <a:headEnd/>
                <a:tailEnd/>
              </a14:hiddenLine>
            </a:ext>
          </a:extLst>
        </p:spPr>
        <p:txBody>
          <a:bodyPr lIns="74295" tIns="8890" rIns="74295" bIns="8890" upright="1"/>
          <a:lstStyle/>
          <a:p>
            <a:pPr eaLnBrk="1" fontAlgn="auto" hangingPunct="1">
              <a:spcBef>
                <a:spcPts val="0"/>
              </a:spcBef>
              <a:spcAft>
                <a:spcPts val="0"/>
              </a:spcAft>
              <a:defRPr/>
            </a:pPr>
            <a:r>
              <a:rPr lang="ja-JP" altLang="en-US" sz="3200" dirty="0">
                <a:solidFill>
                  <a:schemeClr val="accent1"/>
                </a:solidFill>
                <a:latin typeface="UD デジタル 教科書体 NP-B" panose="02020700000000000000" pitchFamily="18" charset="-128"/>
                <a:ea typeface="UD デジタル 教科書体 NP-B" panose="02020700000000000000" pitchFamily="18" charset="-128"/>
              </a:rPr>
              <a:t>～</a:t>
            </a:r>
            <a:r>
              <a:rPr lang="ja-JP" altLang="en-US" sz="3200" b="1" kern="100" dirty="0">
                <a:solidFill>
                  <a:schemeClr val="accent1"/>
                </a:solidFill>
                <a:latin typeface="UD デジタル 教科書体 NP-B" panose="02020700000000000000" pitchFamily="18" charset="-128"/>
                <a:ea typeface="UD デジタル 教科書体 NP-B" panose="02020700000000000000" pitchFamily="18" charset="-128"/>
                <a:cs typeface="Times New Roman"/>
              </a:rPr>
              <a:t>子ども食堂での子どもとの関わり～　</a:t>
            </a:r>
            <a:endParaRPr lang="ja-JP" sz="3200" b="1" kern="100" dirty="0">
              <a:solidFill>
                <a:schemeClr val="accent1"/>
              </a:solidFill>
              <a:latin typeface="UD デジタル 教科書体 NP-B" panose="02020700000000000000" pitchFamily="18" charset="-128"/>
              <a:ea typeface="UD デジタル 教科書体 NP-B" panose="02020700000000000000" pitchFamily="18" charset="-128"/>
              <a:cs typeface="Times New Roman"/>
            </a:endParaRPr>
          </a:p>
        </p:txBody>
      </p:sp>
    </p:spTree>
    <p:extLst>
      <p:ext uri="{BB962C8B-B14F-4D97-AF65-F5344CB8AC3E}">
        <p14:creationId xmlns:p14="http://schemas.microsoft.com/office/powerpoint/2010/main" val="75396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FEDDD1D0-4EC6-45DE-B9F5-18DF343621FA}"/>
              </a:ext>
            </a:extLst>
          </p:cNvPr>
          <p:cNvSpPr/>
          <p:nvPr/>
        </p:nvSpPr>
        <p:spPr>
          <a:xfrm>
            <a:off x="284921" y="3035293"/>
            <a:ext cx="8136904" cy="1440929"/>
          </a:xfrm>
          <a:prstGeom prst="roundRect">
            <a:avLst/>
          </a:prstGeom>
          <a:solidFill>
            <a:schemeClr val="accent4">
              <a:lumMod val="20000"/>
              <a:lumOff val="80000"/>
            </a:schemeClr>
          </a:solidFill>
          <a:ln>
            <a:noFill/>
          </a:ln>
          <a:effectLst>
            <a:outerShdw blurRad="50800" dist="50800" dir="5400000" algn="ctr" rotWithShape="0">
              <a:schemeClr val="bg1">
                <a:alpha val="93000"/>
              </a:schemeClr>
            </a:outerShdw>
            <a:reflection stA="93000" endPos="65000" dist="50800" dir="5400000" sy="-100000" algn="bl" rotWithShape="0"/>
            <a:softEdge rad="2413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テキスト ボックス 2">
            <a:extLst>
              <a:ext uri="{FF2B5EF4-FFF2-40B4-BE49-F238E27FC236}">
                <a16:creationId xmlns:a16="http://schemas.microsoft.com/office/drawing/2014/main" id="{93E6582A-3BF1-4E3F-A5A6-08788133E23B}"/>
              </a:ext>
            </a:extLst>
          </p:cNvPr>
          <p:cNvSpPr txBox="1">
            <a:spLocks noChangeArrowheads="1"/>
          </p:cNvSpPr>
          <p:nvPr/>
        </p:nvSpPr>
        <p:spPr bwMode="auto">
          <a:xfrm>
            <a:off x="569843" y="2855247"/>
            <a:ext cx="8574157" cy="1582738"/>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63500" cap="rnd">
                <a:solidFill>
                  <a:srgbClr val="FFFF00"/>
                </a:solidFill>
                <a:prstDash val="sysDot"/>
                <a:miter lim="800000"/>
                <a:headEnd/>
                <a:tailEnd/>
              </a14:hiddenLine>
            </a:ext>
          </a:extLst>
        </p:spPr>
        <p:txBody>
          <a:bodyPr lIns="74295" tIns="8890" rIns="74295" bIns="8890" upright="1"/>
          <a:lstStyle/>
          <a:p>
            <a:pPr eaLnBrk="1" fontAlgn="auto" hangingPunct="1">
              <a:spcBef>
                <a:spcPts val="0"/>
              </a:spcBef>
              <a:spcAft>
                <a:spcPts val="0"/>
              </a:spcAft>
              <a:defRPr/>
            </a:pPr>
            <a:r>
              <a:rPr lang="ja-JP" altLang="en-US"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rPr>
              <a:t>子どもたちと</a:t>
            </a:r>
            <a:endParaRPr lang="en-US" altLang="ja-JP"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endParaRPr>
          </a:p>
          <a:p>
            <a:pPr eaLnBrk="1" fontAlgn="auto" hangingPunct="1">
              <a:spcBef>
                <a:spcPts val="0"/>
              </a:spcBef>
              <a:spcAft>
                <a:spcPts val="0"/>
              </a:spcAft>
              <a:defRPr/>
            </a:pPr>
            <a:r>
              <a:rPr lang="ja-JP" altLang="en-US"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rPr>
              <a:t>かかわっていて、</a:t>
            </a:r>
            <a:endParaRPr lang="en-US" altLang="ja-JP"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endParaRPr>
          </a:p>
          <a:p>
            <a:pPr eaLnBrk="1" fontAlgn="auto" hangingPunct="1">
              <a:spcBef>
                <a:spcPts val="0"/>
              </a:spcBef>
              <a:spcAft>
                <a:spcPts val="0"/>
              </a:spcAft>
              <a:defRPr/>
            </a:pPr>
            <a:r>
              <a:rPr lang="ja-JP" altLang="en-US"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rPr>
              <a:t>どんな時に気になりますか？</a:t>
            </a:r>
            <a:endParaRPr lang="en-US" altLang="ja-JP"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endParaRPr>
          </a:p>
          <a:p>
            <a:pPr eaLnBrk="1" fontAlgn="auto" hangingPunct="1">
              <a:spcBef>
                <a:spcPts val="0"/>
              </a:spcBef>
              <a:spcAft>
                <a:spcPts val="0"/>
              </a:spcAft>
              <a:defRPr/>
            </a:pPr>
            <a:endParaRPr lang="en-US" altLang="ja-JP"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endParaRPr>
          </a:p>
        </p:txBody>
      </p:sp>
      <p:sp>
        <p:nvSpPr>
          <p:cNvPr id="5" name="タイトル 4">
            <a:extLst>
              <a:ext uri="{FF2B5EF4-FFF2-40B4-BE49-F238E27FC236}">
                <a16:creationId xmlns:a16="http://schemas.microsoft.com/office/drawing/2014/main" id="{169C64A9-642C-4F0D-9DC2-13C8A794E377}"/>
              </a:ext>
            </a:extLst>
          </p:cNvPr>
          <p:cNvSpPr>
            <a:spLocks noGrp="1"/>
          </p:cNvSpPr>
          <p:nvPr>
            <p:ph type="title"/>
          </p:nvPr>
        </p:nvSpPr>
        <p:spPr/>
        <p:txBody>
          <a:bodyPr>
            <a:normAutofit/>
          </a:bodyPr>
          <a:lstStyle/>
          <a:p>
            <a:r>
              <a:rPr lang="ja-JP" altLang="en-US" sz="3600" dirty="0">
                <a:latin typeface="UD Digi Kyokasho NK-B" panose="02020700000000000000" pitchFamily="18" charset="-128"/>
                <a:ea typeface="UD Digi Kyokasho NK-B" panose="02020700000000000000" pitchFamily="18" charset="-128"/>
              </a:rPr>
              <a:t>子ども食堂</a:t>
            </a:r>
            <a:r>
              <a:rPr lang="ja-JP" altLang="en-US" sz="3600" dirty="0">
                <a:solidFill>
                  <a:srgbClr val="C00000"/>
                </a:solidFill>
                <a:latin typeface="UD Digi Kyokasho NK-B" panose="02020700000000000000" pitchFamily="18" charset="-128"/>
                <a:ea typeface="UD Digi Kyokasho NK-B" panose="02020700000000000000" pitchFamily="18" charset="-128"/>
              </a:rPr>
              <a:t>実践者</a:t>
            </a:r>
            <a:r>
              <a:rPr lang="ja-JP" altLang="en-US" sz="3600" dirty="0">
                <a:latin typeface="UD Digi Kyokasho NK-B" panose="02020700000000000000" pitchFamily="18" charset="-128"/>
                <a:ea typeface="UD Digi Kyokasho NK-B" panose="02020700000000000000" pitchFamily="18" charset="-128"/>
              </a:rPr>
              <a:t>のみなさまに質問</a:t>
            </a:r>
          </a:p>
        </p:txBody>
      </p:sp>
      <p:sp>
        <p:nvSpPr>
          <p:cNvPr id="6" name="テキスト ボックス 5">
            <a:extLst>
              <a:ext uri="{FF2B5EF4-FFF2-40B4-BE49-F238E27FC236}">
                <a16:creationId xmlns:a16="http://schemas.microsoft.com/office/drawing/2014/main" id="{8F4FA2D9-5710-4882-9393-B564740AAD83}"/>
              </a:ext>
            </a:extLst>
          </p:cNvPr>
          <p:cNvSpPr txBox="1">
            <a:spLocks noChangeArrowheads="1"/>
          </p:cNvSpPr>
          <p:nvPr/>
        </p:nvSpPr>
        <p:spPr bwMode="auto">
          <a:xfrm>
            <a:off x="1843378" y="220613"/>
            <a:ext cx="8574157" cy="1582738"/>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63500" cap="rnd">
                <a:solidFill>
                  <a:srgbClr val="FFFF00"/>
                </a:solidFill>
                <a:prstDash val="sysDot"/>
                <a:miter lim="800000"/>
                <a:headEnd/>
                <a:tailEnd/>
              </a14:hiddenLine>
            </a:ext>
          </a:extLst>
        </p:spPr>
        <p:txBody>
          <a:bodyPr lIns="74295" tIns="8890" rIns="74295" bIns="8890" upright="1"/>
          <a:lstStyle/>
          <a:p>
            <a:pPr eaLnBrk="1" fontAlgn="auto" hangingPunct="1">
              <a:spcBef>
                <a:spcPts val="0"/>
              </a:spcBef>
              <a:spcAft>
                <a:spcPts val="0"/>
              </a:spcAft>
              <a:defRPr/>
            </a:pPr>
            <a:r>
              <a:rPr lang="ja-JP" altLang="en-US" sz="3200" dirty="0">
                <a:solidFill>
                  <a:schemeClr val="accent1"/>
                </a:solidFill>
                <a:latin typeface="UD デジタル 教科書体 NP-B" panose="02020700000000000000" pitchFamily="18" charset="-128"/>
                <a:ea typeface="UD デジタル 教科書体 NP-B" panose="02020700000000000000" pitchFamily="18" charset="-128"/>
              </a:rPr>
              <a:t>～</a:t>
            </a:r>
            <a:r>
              <a:rPr lang="ja-JP" altLang="en-US" sz="3200" b="1" kern="100" dirty="0">
                <a:solidFill>
                  <a:schemeClr val="accent1"/>
                </a:solidFill>
                <a:latin typeface="UD デジタル 教科書体 NP-B" panose="02020700000000000000" pitchFamily="18" charset="-128"/>
                <a:ea typeface="UD デジタル 教科書体 NP-B" panose="02020700000000000000" pitchFamily="18" charset="-128"/>
                <a:cs typeface="Times New Roman"/>
              </a:rPr>
              <a:t>子ども食堂での子どもとの関わり～　</a:t>
            </a:r>
            <a:endParaRPr lang="ja-JP" sz="3200" b="1" kern="100" dirty="0">
              <a:solidFill>
                <a:schemeClr val="accent1"/>
              </a:solidFill>
              <a:latin typeface="UD デジタル 教科書体 NP-B" panose="02020700000000000000" pitchFamily="18" charset="-128"/>
              <a:ea typeface="UD デジタル 教科書体 NP-B" panose="02020700000000000000" pitchFamily="18" charset="-128"/>
              <a:cs typeface="Times New Roman"/>
            </a:endParaRPr>
          </a:p>
        </p:txBody>
      </p:sp>
    </p:spTree>
    <p:extLst>
      <p:ext uri="{BB962C8B-B14F-4D97-AF65-F5344CB8AC3E}">
        <p14:creationId xmlns:p14="http://schemas.microsoft.com/office/powerpoint/2010/main" val="3446210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FEDDD1D0-4EC6-45DE-B9F5-18DF343621FA}"/>
              </a:ext>
            </a:extLst>
          </p:cNvPr>
          <p:cNvSpPr/>
          <p:nvPr/>
        </p:nvSpPr>
        <p:spPr>
          <a:xfrm>
            <a:off x="284921" y="3035293"/>
            <a:ext cx="8136904" cy="1440929"/>
          </a:xfrm>
          <a:prstGeom prst="roundRect">
            <a:avLst/>
          </a:prstGeom>
          <a:solidFill>
            <a:schemeClr val="accent4">
              <a:lumMod val="20000"/>
              <a:lumOff val="80000"/>
            </a:schemeClr>
          </a:solidFill>
          <a:ln>
            <a:noFill/>
          </a:ln>
          <a:effectLst>
            <a:outerShdw blurRad="50800" dist="50800" dir="5400000" algn="ctr" rotWithShape="0">
              <a:schemeClr val="bg1">
                <a:alpha val="93000"/>
              </a:schemeClr>
            </a:outerShdw>
            <a:reflection stA="93000" endPos="65000" dist="50800" dir="5400000" sy="-100000" algn="bl" rotWithShape="0"/>
            <a:softEdge rad="2413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テキスト ボックス 2">
            <a:extLst>
              <a:ext uri="{FF2B5EF4-FFF2-40B4-BE49-F238E27FC236}">
                <a16:creationId xmlns:a16="http://schemas.microsoft.com/office/drawing/2014/main" id="{93E6582A-3BF1-4E3F-A5A6-08788133E23B}"/>
              </a:ext>
            </a:extLst>
          </p:cNvPr>
          <p:cNvSpPr txBox="1">
            <a:spLocks noChangeArrowheads="1"/>
          </p:cNvSpPr>
          <p:nvPr/>
        </p:nvSpPr>
        <p:spPr bwMode="auto">
          <a:xfrm>
            <a:off x="722175" y="2404673"/>
            <a:ext cx="8574157" cy="1582738"/>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63500" cap="rnd">
                <a:solidFill>
                  <a:srgbClr val="FFFF00"/>
                </a:solidFill>
                <a:prstDash val="sysDot"/>
                <a:miter lim="800000"/>
                <a:headEnd/>
                <a:tailEnd/>
              </a14:hiddenLine>
            </a:ext>
          </a:extLst>
        </p:spPr>
        <p:txBody>
          <a:bodyPr lIns="74295" tIns="8890" rIns="74295" bIns="8890" upright="1"/>
          <a:lstStyle/>
          <a:p>
            <a:pPr eaLnBrk="1" fontAlgn="auto" hangingPunct="1">
              <a:spcBef>
                <a:spcPts val="0"/>
              </a:spcBef>
              <a:spcAft>
                <a:spcPts val="0"/>
              </a:spcAft>
              <a:defRPr/>
            </a:pPr>
            <a:r>
              <a:rPr lang="ja-JP" altLang="en-US"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rPr>
              <a:t>子どもたちと</a:t>
            </a:r>
            <a:endParaRPr lang="en-US" altLang="ja-JP"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endParaRPr>
          </a:p>
          <a:p>
            <a:pPr eaLnBrk="1" fontAlgn="auto" hangingPunct="1">
              <a:spcBef>
                <a:spcPts val="0"/>
              </a:spcBef>
              <a:spcAft>
                <a:spcPts val="0"/>
              </a:spcAft>
              <a:defRPr/>
            </a:pPr>
            <a:r>
              <a:rPr lang="ja-JP" altLang="en-US"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rPr>
              <a:t>かかわっていて、</a:t>
            </a:r>
            <a:endParaRPr lang="en-US" altLang="ja-JP"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endParaRPr>
          </a:p>
          <a:p>
            <a:pPr eaLnBrk="1" fontAlgn="auto" hangingPunct="1">
              <a:spcBef>
                <a:spcPts val="0"/>
              </a:spcBef>
              <a:spcAft>
                <a:spcPts val="0"/>
              </a:spcAft>
              <a:defRPr/>
            </a:pPr>
            <a:r>
              <a:rPr lang="ja-JP" altLang="en-US"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rPr>
              <a:t>対応が難しかったところは</a:t>
            </a:r>
            <a:endParaRPr lang="en-US" altLang="ja-JP"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endParaRPr>
          </a:p>
          <a:p>
            <a:pPr eaLnBrk="1" fontAlgn="auto" hangingPunct="1">
              <a:spcBef>
                <a:spcPts val="0"/>
              </a:spcBef>
              <a:spcAft>
                <a:spcPts val="0"/>
              </a:spcAft>
              <a:defRPr/>
            </a:pPr>
            <a:r>
              <a:rPr lang="ja-JP" altLang="en-US"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rPr>
              <a:t>ありましたか？</a:t>
            </a:r>
            <a:endParaRPr lang="en-US" altLang="ja-JP" sz="48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endParaRPr>
          </a:p>
        </p:txBody>
      </p:sp>
      <p:sp>
        <p:nvSpPr>
          <p:cNvPr id="5" name="タイトル 4">
            <a:extLst>
              <a:ext uri="{FF2B5EF4-FFF2-40B4-BE49-F238E27FC236}">
                <a16:creationId xmlns:a16="http://schemas.microsoft.com/office/drawing/2014/main" id="{169C64A9-642C-4F0D-9DC2-13C8A794E377}"/>
              </a:ext>
            </a:extLst>
          </p:cNvPr>
          <p:cNvSpPr>
            <a:spLocks noGrp="1"/>
          </p:cNvSpPr>
          <p:nvPr>
            <p:ph type="title"/>
          </p:nvPr>
        </p:nvSpPr>
        <p:spPr/>
        <p:txBody>
          <a:bodyPr>
            <a:normAutofit/>
          </a:bodyPr>
          <a:lstStyle/>
          <a:p>
            <a:r>
              <a:rPr lang="ja-JP" altLang="en-US" sz="3600" dirty="0">
                <a:latin typeface="UD Digi Kyokasho NK-B" panose="02020700000000000000" pitchFamily="18" charset="-128"/>
                <a:ea typeface="UD Digi Kyokasho NK-B" panose="02020700000000000000" pitchFamily="18" charset="-128"/>
              </a:rPr>
              <a:t>子ども食堂</a:t>
            </a:r>
            <a:r>
              <a:rPr lang="ja-JP" altLang="en-US" sz="3600" dirty="0">
                <a:solidFill>
                  <a:srgbClr val="C00000"/>
                </a:solidFill>
                <a:latin typeface="UD Digi Kyokasho NK-B" panose="02020700000000000000" pitchFamily="18" charset="-128"/>
                <a:ea typeface="UD Digi Kyokasho NK-B" panose="02020700000000000000" pitchFamily="18" charset="-128"/>
              </a:rPr>
              <a:t>実践者</a:t>
            </a:r>
            <a:r>
              <a:rPr lang="ja-JP" altLang="en-US" sz="3600" dirty="0">
                <a:latin typeface="UD Digi Kyokasho NK-B" panose="02020700000000000000" pitchFamily="18" charset="-128"/>
                <a:ea typeface="UD Digi Kyokasho NK-B" panose="02020700000000000000" pitchFamily="18" charset="-128"/>
              </a:rPr>
              <a:t>のみなさまに質問</a:t>
            </a:r>
          </a:p>
        </p:txBody>
      </p:sp>
      <p:sp>
        <p:nvSpPr>
          <p:cNvPr id="6" name="テキスト ボックス 5">
            <a:extLst>
              <a:ext uri="{FF2B5EF4-FFF2-40B4-BE49-F238E27FC236}">
                <a16:creationId xmlns:a16="http://schemas.microsoft.com/office/drawing/2014/main" id="{8F4FA2D9-5710-4882-9393-B564740AAD83}"/>
              </a:ext>
            </a:extLst>
          </p:cNvPr>
          <p:cNvSpPr txBox="1">
            <a:spLocks noChangeArrowheads="1"/>
          </p:cNvSpPr>
          <p:nvPr/>
        </p:nvSpPr>
        <p:spPr bwMode="auto">
          <a:xfrm>
            <a:off x="1843378" y="220613"/>
            <a:ext cx="8574157" cy="1582738"/>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63500" cap="rnd">
                <a:solidFill>
                  <a:srgbClr val="FFFF00"/>
                </a:solidFill>
                <a:prstDash val="sysDot"/>
                <a:miter lim="800000"/>
                <a:headEnd/>
                <a:tailEnd/>
              </a14:hiddenLine>
            </a:ext>
          </a:extLst>
        </p:spPr>
        <p:txBody>
          <a:bodyPr lIns="74295" tIns="8890" rIns="74295" bIns="8890" upright="1"/>
          <a:lstStyle/>
          <a:p>
            <a:pPr eaLnBrk="1" fontAlgn="auto" hangingPunct="1">
              <a:spcBef>
                <a:spcPts val="0"/>
              </a:spcBef>
              <a:spcAft>
                <a:spcPts val="0"/>
              </a:spcAft>
              <a:defRPr/>
            </a:pPr>
            <a:r>
              <a:rPr lang="ja-JP" altLang="en-US" sz="3200" dirty="0">
                <a:solidFill>
                  <a:schemeClr val="accent1"/>
                </a:solidFill>
                <a:latin typeface="UD デジタル 教科書体 NP-B" panose="02020700000000000000" pitchFamily="18" charset="-128"/>
                <a:ea typeface="UD デジタル 教科書体 NP-B" panose="02020700000000000000" pitchFamily="18" charset="-128"/>
              </a:rPr>
              <a:t>～</a:t>
            </a:r>
            <a:r>
              <a:rPr lang="ja-JP" altLang="en-US" sz="3200" b="1" kern="100" dirty="0">
                <a:solidFill>
                  <a:schemeClr val="accent1"/>
                </a:solidFill>
                <a:latin typeface="UD デジタル 教科書体 NP-B" panose="02020700000000000000" pitchFamily="18" charset="-128"/>
                <a:ea typeface="UD デジタル 教科書体 NP-B" panose="02020700000000000000" pitchFamily="18" charset="-128"/>
                <a:cs typeface="Times New Roman"/>
              </a:rPr>
              <a:t>子ども食堂での子どもとの関わり～　</a:t>
            </a:r>
            <a:endParaRPr lang="ja-JP" sz="3200" b="1" kern="100" dirty="0">
              <a:solidFill>
                <a:schemeClr val="accent1"/>
              </a:solidFill>
              <a:latin typeface="UD デジタル 教科書体 NP-B" panose="02020700000000000000" pitchFamily="18" charset="-128"/>
              <a:ea typeface="UD デジタル 教科書体 NP-B" panose="02020700000000000000" pitchFamily="18" charset="-128"/>
              <a:cs typeface="Times New Roman"/>
            </a:endParaRPr>
          </a:p>
        </p:txBody>
      </p:sp>
    </p:spTree>
    <p:extLst>
      <p:ext uri="{BB962C8B-B14F-4D97-AF65-F5344CB8AC3E}">
        <p14:creationId xmlns:p14="http://schemas.microsoft.com/office/powerpoint/2010/main" val="411549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FEDDD1D0-4EC6-45DE-B9F5-18DF343621FA}"/>
              </a:ext>
            </a:extLst>
          </p:cNvPr>
          <p:cNvSpPr/>
          <p:nvPr/>
        </p:nvSpPr>
        <p:spPr>
          <a:xfrm>
            <a:off x="145084" y="2780928"/>
            <a:ext cx="8136904" cy="1440929"/>
          </a:xfrm>
          <a:prstGeom prst="roundRect">
            <a:avLst/>
          </a:prstGeom>
          <a:solidFill>
            <a:schemeClr val="accent4">
              <a:lumMod val="20000"/>
              <a:lumOff val="80000"/>
            </a:schemeClr>
          </a:solidFill>
          <a:ln>
            <a:noFill/>
          </a:ln>
          <a:effectLst>
            <a:outerShdw blurRad="50800" dist="50800" dir="5400000" algn="ctr" rotWithShape="0">
              <a:schemeClr val="bg1">
                <a:alpha val="93000"/>
              </a:schemeClr>
            </a:outerShdw>
            <a:reflection stA="93000" endPos="65000" dist="50800" dir="5400000" sy="-100000" algn="bl" rotWithShape="0"/>
            <a:softEdge rad="2413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テキスト ボックス 2">
            <a:extLst>
              <a:ext uri="{FF2B5EF4-FFF2-40B4-BE49-F238E27FC236}">
                <a16:creationId xmlns:a16="http://schemas.microsoft.com/office/drawing/2014/main" id="{93E6582A-3BF1-4E3F-A5A6-08788133E23B}"/>
              </a:ext>
            </a:extLst>
          </p:cNvPr>
          <p:cNvSpPr txBox="1">
            <a:spLocks noChangeArrowheads="1"/>
          </p:cNvSpPr>
          <p:nvPr/>
        </p:nvSpPr>
        <p:spPr bwMode="auto">
          <a:xfrm>
            <a:off x="1118129" y="2710023"/>
            <a:ext cx="8807750" cy="1582738"/>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63500" cap="rnd">
                <a:solidFill>
                  <a:srgbClr val="FFFF00"/>
                </a:solidFill>
                <a:prstDash val="sysDot"/>
                <a:miter lim="800000"/>
                <a:headEnd/>
                <a:tailEnd/>
              </a14:hiddenLine>
            </a:ext>
          </a:extLst>
        </p:spPr>
        <p:txBody>
          <a:bodyPr lIns="74295" tIns="8890" rIns="74295" bIns="8890" upright="1"/>
          <a:lstStyle/>
          <a:p>
            <a:pPr eaLnBrk="1" fontAlgn="auto" hangingPunct="1">
              <a:spcBef>
                <a:spcPts val="0"/>
              </a:spcBef>
              <a:spcAft>
                <a:spcPts val="0"/>
              </a:spcAft>
              <a:defRPr/>
            </a:pPr>
            <a:r>
              <a:rPr lang="ja-JP" altLang="en-US" sz="54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rPr>
              <a:t>今、感じていることを</a:t>
            </a:r>
            <a:endParaRPr lang="en-US" altLang="ja-JP" sz="54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endParaRPr>
          </a:p>
          <a:p>
            <a:pPr eaLnBrk="1" fontAlgn="auto" hangingPunct="1">
              <a:spcBef>
                <a:spcPts val="0"/>
              </a:spcBef>
              <a:spcAft>
                <a:spcPts val="0"/>
              </a:spcAft>
              <a:defRPr/>
            </a:pPr>
            <a:r>
              <a:rPr lang="ja-JP" altLang="en-US" sz="54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rPr>
              <a:t>教えてください（感想）</a:t>
            </a:r>
            <a:endParaRPr lang="ja-JP" sz="4000" b="1" kern="100" dirty="0">
              <a:solidFill>
                <a:schemeClr val="tx1">
                  <a:lumMod val="65000"/>
                  <a:lumOff val="35000"/>
                </a:schemeClr>
              </a:solidFill>
              <a:latin typeface="UD デジタル 教科書体 NP-B" panose="02020700000000000000" pitchFamily="18" charset="-128"/>
              <a:ea typeface="UD デジタル 教科書体 NP-B" panose="02020700000000000000" pitchFamily="18" charset="-128"/>
              <a:cs typeface="Times New Roman"/>
            </a:endParaRPr>
          </a:p>
        </p:txBody>
      </p:sp>
      <p:sp>
        <p:nvSpPr>
          <p:cNvPr id="5" name="タイトル 4">
            <a:extLst>
              <a:ext uri="{FF2B5EF4-FFF2-40B4-BE49-F238E27FC236}">
                <a16:creationId xmlns:a16="http://schemas.microsoft.com/office/drawing/2014/main" id="{169C64A9-642C-4F0D-9DC2-13C8A794E377}"/>
              </a:ext>
            </a:extLst>
          </p:cNvPr>
          <p:cNvSpPr>
            <a:spLocks noGrp="1"/>
          </p:cNvSpPr>
          <p:nvPr>
            <p:ph type="title"/>
          </p:nvPr>
        </p:nvSpPr>
        <p:spPr/>
        <p:txBody>
          <a:bodyPr>
            <a:normAutofit/>
          </a:bodyPr>
          <a:lstStyle/>
          <a:p>
            <a:r>
              <a:rPr lang="ja-JP" altLang="en-US" sz="3600" dirty="0">
                <a:latin typeface="UD Digi Kyokasho NK-B" panose="02020700000000000000" pitchFamily="18" charset="-128"/>
                <a:ea typeface="UD Digi Kyokasho NK-B" panose="02020700000000000000" pitchFamily="18" charset="-128"/>
              </a:rPr>
              <a:t>　　　　　　　</a:t>
            </a:r>
            <a:r>
              <a:rPr lang="ja-JP" altLang="en-US" sz="3600" dirty="0">
                <a:solidFill>
                  <a:srgbClr val="C00000"/>
                </a:solidFill>
                <a:latin typeface="UD Digi Kyokasho NK-B" panose="02020700000000000000" pitchFamily="18" charset="-128"/>
                <a:ea typeface="UD Digi Kyokasho NK-B" panose="02020700000000000000" pitchFamily="18" charset="-128"/>
              </a:rPr>
              <a:t>みなさま</a:t>
            </a:r>
            <a:r>
              <a:rPr lang="ja-JP" altLang="en-US" sz="3600" dirty="0">
                <a:latin typeface="UD Digi Kyokasho NK-B" panose="02020700000000000000" pitchFamily="18" charset="-128"/>
                <a:ea typeface="UD Digi Kyokasho NK-B" panose="02020700000000000000" pitchFamily="18" charset="-128"/>
              </a:rPr>
              <a:t>に質問</a:t>
            </a:r>
          </a:p>
        </p:txBody>
      </p:sp>
      <p:sp>
        <p:nvSpPr>
          <p:cNvPr id="7" name="タイトル 1">
            <a:extLst>
              <a:ext uri="{FF2B5EF4-FFF2-40B4-BE49-F238E27FC236}">
                <a16:creationId xmlns:a16="http://schemas.microsoft.com/office/drawing/2014/main" id="{89D94F0D-8E72-442E-8B81-14E50F5D2654}"/>
              </a:ext>
            </a:extLst>
          </p:cNvPr>
          <p:cNvSpPr txBox="1">
            <a:spLocks noChangeArrowheads="1"/>
          </p:cNvSpPr>
          <p:nvPr/>
        </p:nvSpPr>
        <p:spPr>
          <a:xfrm>
            <a:off x="336250" y="1667972"/>
            <a:ext cx="1753807" cy="1325563"/>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endParaRPr lang="ja-JP" altLang="en-US" sz="6600" b="1"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93369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0631492-F541-4279-AD4B-930B5074386C}"/>
              </a:ext>
            </a:extLst>
          </p:cNvPr>
          <p:cNvSpPr/>
          <p:nvPr/>
        </p:nvSpPr>
        <p:spPr>
          <a:xfrm>
            <a:off x="0" y="4071973"/>
            <a:ext cx="9144000" cy="2232079"/>
          </a:xfrm>
          <a:prstGeom prst="rect">
            <a:avLst/>
          </a:prstGeom>
          <a:solidFill>
            <a:srgbClr val="FFFF00">
              <a:alpha val="50000"/>
            </a:srgb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5" name="タイトル 1"/>
          <p:cNvSpPr txBox="1">
            <a:spLocks/>
          </p:cNvSpPr>
          <p:nvPr/>
        </p:nvSpPr>
        <p:spPr>
          <a:xfrm>
            <a:off x="-961634" y="2042773"/>
            <a:ext cx="7772847" cy="741819"/>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sz="3600" dirty="0">
                <a:latin typeface="HG丸ｺﾞｼｯｸM-PRO" panose="020F0600000000000000" pitchFamily="50" charset="-128"/>
                <a:ea typeface="HG丸ｺﾞｼｯｸM-PRO" panose="020F0600000000000000" pitchFamily="50" charset="-128"/>
              </a:rPr>
              <a:t>　事　務　連　絡</a:t>
            </a:r>
            <a:endParaRPr lang="ja-JP" altLang="en-US" sz="2700" dirty="0">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242242" y="4647077"/>
            <a:ext cx="6947437" cy="1200329"/>
          </a:xfrm>
          <a:prstGeom prst="rect">
            <a:avLst/>
          </a:prstGeom>
          <a:noFill/>
        </p:spPr>
        <p:txBody>
          <a:bodyPr wrap="square" rtlCol="0">
            <a:spAutoFit/>
          </a:bodyPr>
          <a:lstStyle/>
          <a:p>
            <a:r>
              <a:rPr kumimoji="1" lang="ja-JP" altLang="en-US" sz="2800" dirty="0">
                <a:latin typeface="HG丸ｺﾞｼｯｸM-PRO" panose="020F0600000000000000" pitchFamily="50" charset="-128"/>
                <a:ea typeface="HG丸ｺﾞｼｯｸM-PRO" panose="020F0600000000000000" pitchFamily="50" charset="-128"/>
              </a:rPr>
              <a:t>　　</a:t>
            </a:r>
            <a:r>
              <a:rPr kumimoji="1" lang="ja-JP" altLang="en-US" sz="2000" b="1" dirty="0">
                <a:solidFill>
                  <a:srgbClr val="002060"/>
                </a:solidFill>
                <a:latin typeface="HGP創英角ﾎﾟｯﾌﾟ体" panose="040B0A00000000000000" pitchFamily="50" charset="-128"/>
                <a:ea typeface="HGP創英角ﾎﾟｯﾌﾟ体" panose="040B0A00000000000000" pitchFamily="50" charset="-128"/>
              </a:rPr>
              <a:t>「さかい子ども食堂ネットワーク」</a:t>
            </a:r>
            <a:endParaRPr kumimoji="1" lang="en-US" altLang="ja-JP" sz="2000" b="1" dirty="0">
              <a:solidFill>
                <a:srgbClr val="002060"/>
              </a:solidFill>
              <a:latin typeface="HGP創英角ﾎﾟｯﾌﾟ体" panose="040B0A00000000000000" pitchFamily="50" charset="-128"/>
              <a:ea typeface="HGP創英角ﾎﾟｯﾌﾟ体" panose="040B0A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のフォローをおねがいします</a:t>
            </a:r>
            <a:endParaRPr kumimoji="1" lang="en-US" altLang="ja-JP" dirty="0">
              <a:latin typeface="HG丸ｺﾞｼｯｸM-PRO" panose="020F0600000000000000" pitchFamily="50" charset="-128"/>
              <a:ea typeface="HG丸ｺﾞｼｯｸM-PRO" panose="020F0600000000000000" pitchFamily="50" charset="-128"/>
            </a:endParaRPr>
          </a:p>
          <a:p>
            <a:endParaRPr kumimoji="1" lang="en-US" altLang="ja-JP" sz="2400" dirty="0">
              <a:latin typeface="HG丸ｺﾞｼｯｸM-PRO" panose="020F0600000000000000" pitchFamily="50" charset="-128"/>
              <a:ea typeface="HG丸ｺﾞｼｯｸM-PRO" panose="020F0600000000000000" pitchFamily="50" charset="-128"/>
            </a:endParaRPr>
          </a:p>
        </p:txBody>
      </p:sp>
      <p:pic>
        <p:nvPicPr>
          <p:cNvPr id="2" name="図 1">
            <a:extLst>
              <a:ext uri="{FF2B5EF4-FFF2-40B4-BE49-F238E27FC236}">
                <a16:creationId xmlns:a16="http://schemas.microsoft.com/office/drawing/2014/main" id="{B1A665FB-5DFB-4543-8439-C2E92604E028}"/>
              </a:ext>
            </a:extLst>
          </p:cNvPr>
          <p:cNvPicPr>
            <a:picLocks noChangeAspect="1"/>
          </p:cNvPicPr>
          <p:nvPr/>
        </p:nvPicPr>
        <p:blipFill>
          <a:blip r:embed="rId3"/>
          <a:stretch>
            <a:fillRect/>
          </a:stretch>
        </p:blipFill>
        <p:spPr>
          <a:xfrm>
            <a:off x="6017586" y="4210772"/>
            <a:ext cx="2808652" cy="1597486"/>
          </a:xfrm>
          <a:prstGeom prst="rect">
            <a:avLst/>
          </a:prstGeom>
        </p:spPr>
      </p:pic>
      <p:sp>
        <p:nvSpPr>
          <p:cNvPr id="4" name="テキスト ボックス 3"/>
          <p:cNvSpPr txBox="1"/>
          <p:nvPr/>
        </p:nvSpPr>
        <p:spPr>
          <a:xfrm>
            <a:off x="2331766" y="5856424"/>
            <a:ext cx="6494472" cy="369332"/>
          </a:xfrm>
          <a:prstGeom prst="rect">
            <a:avLst/>
          </a:prstGeom>
          <a:noFill/>
        </p:spPr>
        <p:txBody>
          <a:bodyPr wrap="square" rtlCol="0">
            <a:spAutoFit/>
          </a:bodyPr>
          <a:lstStyle/>
          <a:p>
            <a:r>
              <a:rPr kumimoji="1" lang="ja-JP" altLang="en-US" dirty="0"/>
              <a:t>アカウント：</a:t>
            </a:r>
            <a:r>
              <a:rPr kumimoji="1" lang="en-US" altLang="ja-JP" dirty="0"/>
              <a:t>@</a:t>
            </a:r>
            <a:r>
              <a:rPr kumimoji="1" lang="en-US" altLang="ja-JP" dirty="0" err="1"/>
              <a:t>sakai_kodomo</a:t>
            </a:r>
            <a:r>
              <a:rPr kumimoji="1" lang="ja-JP" altLang="en-US" dirty="0"/>
              <a:t>　（</a:t>
            </a:r>
            <a:r>
              <a:rPr kumimoji="1" lang="en-US" altLang="ja-JP" dirty="0"/>
              <a:t>https://twitter.com/sakai_kodomo</a:t>
            </a:r>
            <a:r>
              <a:rPr kumimoji="1" lang="ja-JP" altLang="en-US" dirty="0"/>
              <a:t>）</a:t>
            </a:r>
          </a:p>
        </p:txBody>
      </p:sp>
      <p:pic>
        <p:nvPicPr>
          <p:cNvPr id="6" name="図 5"/>
          <p:cNvPicPr>
            <a:picLocks noChangeAspect="1"/>
          </p:cNvPicPr>
          <p:nvPr/>
        </p:nvPicPr>
        <p:blipFill>
          <a:blip r:embed="rId4"/>
          <a:stretch>
            <a:fillRect/>
          </a:stretch>
        </p:blipFill>
        <p:spPr>
          <a:xfrm rot="21279478">
            <a:off x="4545094" y="4349927"/>
            <a:ext cx="1412841" cy="1347322"/>
          </a:xfrm>
          <a:prstGeom prst="rect">
            <a:avLst/>
          </a:prstGeom>
        </p:spPr>
      </p:pic>
      <p:sp>
        <p:nvSpPr>
          <p:cNvPr id="7" name="タイトル 1">
            <a:extLst>
              <a:ext uri="{FF2B5EF4-FFF2-40B4-BE49-F238E27FC236}">
                <a16:creationId xmlns:a16="http://schemas.microsoft.com/office/drawing/2014/main" id="{3BCE5E3A-2332-457E-82D1-31C674935AC9}"/>
              </a:ext>
            </a:extLst>
          </p:cNvPr>
          <p:cNvSpPr txBox="1">
            <a:spLocks/>
          </p:cNvSpPr>
          <p:nvPr/>
        </p:nvSpPr>
        <p:spPr>
          <a:xfrm>
            <a:off x="358927" y="762233"/>
            <a:ext cx="7772847" cy="741819"/>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sz="3600" dirty="0">
                <a:latin typeface="HG丸ｺﾞｼｯｸM-PRO" panose="020F0600000000000000" pitchFamily="50" charset="-128"/>
                <a:ea typeface="HG丸ｺﾞｼｯｸM-PRO" panose="020F0600000000000000" pitchFamily="50" charset="-128"/>
              </a:rPr>
              <a:t>　そ　の　他　お　知　ら　せ</a:t>
            </a:r>
            <a:endParaRPr lang="ja-JP" altLang="en-US" sz="27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987649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コンテンツ プレースホルダー 1">
            <a:extLst>
              <a:ext uri="{FF2B5EF4-FFF2-40B4-BE49-F238E27FC236}">
                <a16:creationId xmlns:a16="http://schemas.microsoft.com/office/drawing/2014/main" id="{1683E9FF-2F1F-4F08-BD6B-26C87DC66C12}"/>
              </a:ext>
            </a:extLst>
          </p:cNvPr>
          <p:cNvSpPr>
            <a:spLocks noGrp="1" noChangeArrowheads="1"/>
          </p:cNvSpPr>
          <p:nvPr>
            <p:ph idx="1"/>
          </p:nvPr>
        </p:nvSpPr>
        <p:spPr>
          <a:xfrm>
            <a:off x="1395414" y="2349103"/>
            <a:ext cx="6394348" cy="917972"/>
          </a:xfrm>
        </p:spPr>
        <p:txBody>
          <a:bodyPr>
            <a:normAutofit/>
          </a:bodyPr>
          <a:lstStyle/>
          <a:p>
            <a:pPr marL="0" indent="0">
              <a:buNone/>
            </a:pPr>
            <a:r>
              <a:rPr lang="ja-JP" altLang="en-US" sz="1800" dirty="0">
                <a:latin typeface="HG丸ｺﾞｼｯｸM-PRO" panose="020F0600000000000000" pitchFamily="50" charset="-128"/>
                <a:ea typeface="HG丸ｺﾞｼｯｸM-PRO" panose="020F0600000000000000" pitchFamily="50" charset="-128"/>
              </a:rPr>
              <a:t>●さかい</a:t>
            </a:r>
            <a:r>
              <a:rPr lang="ja-JP" altLang="ja-JP" sz="1800" dirty="0">
                <a:latin typeface="HG丸ｺﾞｼｯｸM-PRO" panose="020F0600000000000000" pitchFamily="50" charset="-128"/>
                <a:ea typeface="HG丸ｺﾞｼｯｸM-PRO" panose="020F0600000000000000" pitchFamily="50" charset="-128"/>
              </a:rPr>
              <a:t>の子ども食堂の実践の推進にむけて、参加者全員が知恵をだしあい今後の方向性や、しくみづくりを考えるところ。子ども食堂の羅針盤。</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endParaRPr lang="ja-JP" altLang="en-US" dirty="0"/>
          </a:p>
        </p:txBody>
      </p:sp>
      <p:sp>
        <p:nvSpPr>
          <p:cNvPr id="16387" name="コンテンツ プレースホルダー 1">
            <a:extLst>
              <a:ext uri="{FF2B5EF4-FFF2-40B4-BE49-F238E27FC236}">
                <a16:creationId xmlns:a16="http://schemas.microsoft.com/office/drawing/2014/main" id="{FAB950D3-4AF5-4B53-A24B-F82E361B7D6D}"/>
              </a:ext>
            </a:extLst>
          </p:cNvPr>
          <p:cNvSpPr txBox="1">
            <a:spLocks noChangeArrowheads="1"/>
          </p:cNvSpPr>
          <p:nvPr/>
        </p:nvSpPr>
        <p:spPr bwMode="auto">
          <a:xfrm>
            <a:off x="1863666" y="200891"/>
            <a:ext cx="5289488" cy="1477438"/>
          </a:xfrm>
          <a:prstGeom prst="rect">
            <a:avLst/>
          </a:prstGeom>
          <a:solidFill>
            <a:srgbClr val="FFFF99"/>
          </a:solidFill>
          <a:ln>
            <a:noFill/>
          </a:ln>
        </p:spPr>
        <p:txBody>
          <a:bodyPr/>
          <a:lstStyle>
            <a:lvl1pPr>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200150" indent="-28575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5430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002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4574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146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3718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290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a:lnSpc>
                <a:spcPct val="100000"/>
              </a:lnSpc>
              <a:spcBef>
                <a:spcPct val="20000"/>
              </a:spcBef>
              <a:spcAft>
                <a:spcPts val="450"/>
              </a:spcAft>
              <a:buClr>
                <a:schemeClr val="accent1"/>
              </a:buClr>
              <a:buSzPct val="115000"/>
              <a:buNone/>
              <a:defRPr/>
            </a:pPr>
            <a:r>
              <a:rPr lang="ja-JP" altLang="en-US" sz="2400"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さかい子ども食堂</a:t>
            </a:r>
            <a:endParaRPr lang="en-US" altLang="ja-JP" sz="2400"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pPr algn="ctr">
              <a:lnSpc>
                <a:spcPct val="100000"/>
              </a:lnSpc>
              <a:spcBef>
                <a:spcPct val="20000"/>
              </a:spcBef>
              <a:spcAft>
                <a:spcPts val="450"/>
              </a:spcAft>
              <a:buClr>
                <a:schemeClr val="accent1"/>
              </a:buClr>
              <a:buSzPct val="115000"/>
              <a:buNone/>
              <a:defRPr/>
            </a:pPr>
            <a:r>
              <a:rPr lang="ja-JP" altLang="ja-JP" sz="4050"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円卓会議</a:t>
            </a:r>
            <a:r>
              <a:rPr lang="ja-JP" altLang="en-US" sz="4050"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の意味</a:t>
            </a:r>
            <a:endParaRPr lang="ja-JP" altLang="ja-JP" sz="4050"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pPr>
              <a:lnSpc>
                <a:spcPct val="100000"/>
              </a:lnSpc>
              <a:spcBef>
                <a:spcPct val="20000"/>
              </a:spcBef>
              <a:spcAft>
                <a:spcPts val="450"/>
              </a:spcAft>
              <a:buClr>
                <a:schemeClr val="accent1"/>
              </a:buClr>
              <a:buSzPct val="115000"/>
              <a:buNone/>
              <a:defRPr/>
            </a:pPr>
            <a:endParaRPr lang="ja-JP" altLang="en-US" sz="1800" dirty="0">
              <a:solidFill>
                <a:srgbClr val="262626"/>
              </a:solidFill>
              <a:latin typeface="Gill Sans MT" panose="020B0502020104020203" pitchFamily="34" charset="0"/>
            </a:endParaRPr>
          </a:p>
        </p:txBody>
      </p:sp>
      <p:sp>
        <p:nvSpPr>
          <p:cNvPr id="5" name="コンテンツ プレースホルダー 1">
            <a:extLst>
              <a:ext uri="{FF2B5EF4-FFF2-40B4-BE49-F238E27FC236}">
                <a16:creationId xmlns:a16="http://schemas.microsoft.com/office/drawing/2014/main" id="{0FD7D202-567F-4FA6-88B0-10D6AA8AC3A5}"/>
              </a:ext>
            </a:extLst>
          </p:cNvPr>
          <p:cNvSpPr txBox="1">
            <a:spLocks/>
          </p:cNvSpPr>
          <p:nvPr/>
        </p:nvSpPr>
        <p:spPr bwMode="auto">
          <a:xfrm>
            <a:off x="1569245" y="3894536"/>
            <a:ext cx="6031706" cy="323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eaLnBrk="1" fontAlgn="auto" hangingPunct="1">
              <a:spcAft>
                <a:spcPts val="0"/>
              </a:spcAft>
              <a:buNone/>
              <a:defRPr/>
            </a:pPr>
            <a:r>
              <a:rPr lang="ja-JP" altLang="en-US" sz="2400">
                <a:latin typeface="HG丸ｺﾞｼｯｸM-PRO" panose="020F0600000000000000" pitchFamily="50" charset="-128"/>
                <a:ea typeface="HG丸ｺﾞｼｯｸM-PRO" panose="020F0600000000000000" pitchFamily="50" charset="-128"/>
              </a:rPr>
              <a:t>大切なのは、</a:t>
            </a:r>
            <a:endParaRPr lang="en-US" altLang="ja-JP" sz="2400">
              <a:latin typeface="HG丸ｺﾞｼｯｸM-PRO" panose="020F0600000000000000" pitchFamily="50" charset="-128"/>
              <a:ea typeface="HG丸ｺﾞｼｯｸM-PRO" panose="020F0600000000000000" pitchFamily="50" charset="-128"/>
            </a:endParaRPr>
          </a:p>
          <a:p>
            <a:pPr marL="0" indent="0" algn="ctr" eaLnBrk="1" fontAlgn="auto" hangingPunct="1">
              <a:spcAft>
                <a:spcPts val="0"/>
              </a:spcAft>
              <a:buNone/>
              <a:defRPr/>
            </a:pPr>
            <a:r>
              <a:rPr lang="ja-JP" altLang="en-US" sz="3600">
                <a:latin typeface="HG丸ｺﾞｼｯｸM-PRO" panose="020F0600000000000000" pitchFamily="50" charset="-128"/>
                <a:ea typeface="HG丸ｺﾞｼｯｸM-PRO" panose="020F0600000000000000" pitchFamily="50" charset="-128"/>
              </a:rPr>
              <a:t>自主・自由・活発・協働</a:t>
            </a:r>
            <a:r>
              <a:rPr lang="ja-JP" altLang="en-US" sz="2400">
                <a:latin typeface="HG丸ｺﾞｼｯｸM-PRO" panose="020F0600000000000000" pitchFamily="50" charset="-128"/>
                <a:ea typeface="HG丸ｺﾞｼｯｸM-PRO" panose="020F0600000000000000" pitchFamily="50" charset="-128"/>
              </a:rPr>
              <a:t>！</a:t>
            </a:r>
            <a:endParaRPr lang="en-US" altLang="ja-JP" sz="2400">
              <a:latin typeface="HG丸ｺﾞｼｯｸM-PRO" panose="020F0600000000000000" pitchFamily="50" charset="-128"/>
              <a:ea typeface="HG丸ｺﾞｼｯｸM-PRO" panose="020F0600000000000000" pitchFamily="50" charset="-128"/>
            </a:endParaRPr>
          </a:p>
          <a:p>
            <a:pPr marL="0" indent="0" algn="ctr" eaLnBrk="1" fontAlgn="auto" hangingPunct="1">
              <a:spcAft>
                <a:spcPts val="0"/>
              </a:spcAft>
              <a:buNone/>
              <a:defRPr/>
            </a:pPr>
            <a:r>
              <a:rPr lang="ja-JP" altLang="en-US" sz="2400">
                <a:latin typeface="HG丸ｺﾞｼｯｸM-PRO" panose="020F0600000000000000" pitchFamily="50" charset="-128"/>
                <a:ea typeface="HG丸ｺﾞｼｯｸM-PRO" panose="020F0600000000000000" pitchFamily="50" charset="-128"/>
              </a:rPr>
              <a:t>職種や肩書を越えて</a:t>
            </a:r>
            <a:endParaRPr lang="en-US" altLang="ja-JP" sz="2400">
              <a:latin typeface="HG丸ｺﾞｼｯｸM-PRO" panose="020F0600000000000000" pitchFamily="50" charset="-128"/>
              <a:ea typeface="HG丸ｺﾞｼｯｸM-PRO" panose="020F0600000000000000" pitchFamily="50" charset="-128"/>
            </a:endParaRPr>
          </a:p>
          <a:p>
            <a:pPr marL="0" indent="0" algn="ctr" eaLnBrk="1" fontAlgn="auto" hangingPunct="1">
              <a:spcAft>
                <a:spcPts val="0"/>
              </a:spcAft>
              <a:buNone/>
              <a:defRPr/>
            </a:pPr>
            <a:r>
              <a:rPr lang="ja-JP" altLang="en-US" sz="2400">
                <a:latin typeface="HG丸ｺﾞｼｯｸM-PRO" panose="020F0600000000000000" pitchFamily="50" charset="-128"/>
                <a:ea typeface="HG丸ｺﾞｼｯｸM-PRO" panose="020F0600000000000000" pitchFamily="50" charset="-128"/>
              </a:rPr>
              <a:t>子ども食堂のこれからを語りましょう！</a:t>
            </a:r>
            <a:endParaRPr lang="ja-JP" altLang="ja-JP" sz="2400">
              <a:latin typeface="HG丸ｺﾞｼｯｸM-PRO" panose="020F0600000000000000" pitchFamily="50" charset="-128"/>
              <a:ea typeface="HG丸ｺﾞｼｯｸM-PRO" panose="020F0600000000000000" pitchFamily="50" charset="-128"/>
            </a:endParaRPr>
          </a:p>
          <a:p>
            <a:pPr eaLnBrk="1" fontAlgn="auto" hangingPunct="1">
              <a:spcAft>
                <a:spcPts val="0"/>
              </a:spcAft>
              <a:defRPr/>
            </a:pPr>
            <a:endParaRPr lang="ja-JP" altLang="en-US" sz="1575" dirty="0"/>
          </a:p>
        </p:txBody>
      </p:sp>
      <p:sp>
        <p:nvSpPr>
          <p:cNvPr id="3" name="対角する 2 つの角を切り取った四角形 2">
            <a:extLst>
              <a:ext uri="{FF2B5EF4-FFF2-40B4-BE49-F238E27FC236}">
                <a16:creationId xmlns:a16="http://schemas.microsoft.com/office/drawing/2014/main" id="{1F30E990-8C2A-4720-A67A-A6C761878804}"/>
              </a:ext>
            </a:extLst>
          </p:cNvPr>
          <p:cNvSpPr/>
          <p:nvPr/>
        </p:nvSpPr>
        <p:spPr>
          <a:xfrm>
            <a:off x="1226916" y="2294336"/>
            <a:ext cx="6829064" cy="1114424"/>
          </a:xfrm>
          <a:prstGeom prst="snip2Diag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4" name="下矢印 3">
            <a:extLst>
              <a:ext uri="{FF2B5EF4-FFF2-40B4-BE49-F238E27FC236}">
                <a16:creationId xmlns:a16="http://schemas.microsoft.com/office/drawing/2014/main" id="{F723FF11-111E-43FF-8D32-2E349A15D999}"/>
              </a:ext>
            </a:extLst>
          </p:cNvPr>
          <p:cNvSpPr/>
          <p:nvPr/>
        </p:nvSpPr>
        <p:spPr>
          <a:xfrm>
            <a:off x="4117183" y="3408760"/>
            <a:ext cx="594122" cy="4321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Tree>
  </p:cSld>
  <p:clrMapOvr>
    <a:masterClrMapping/>
  </p:clrMapOvr>
  <p:transition spd="med" advTm="7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コンテンツ プレースホルダー 1">
            <a:extLst>
              <a:ext uri="{FF2B5EF4-FFF2-40B4-BE49-F238E27FC236}">
                <a16:creationId xmlns:a16="http://schemas.microsoft.com/office/drawing/2014/main" id="{902443E4-3D80-4EEB-ACB8-E3B4EAA48ABD}"/>
              </a:ext>
            </a:extLst>
          </p:cNvPr>
          <p:cNvSpPr txBox="1">
            <a:spLocks noChangeArrowheads="1"/>
          </p:cNvSpPr>
          <p:nvPr/>
        </p:nvSpPr>
        <p:spPr bwMode="auto">
          <a:xfrm>
            <a:off x="1636514" y="562703"/>
            <a:ext cx="6014352" cy="849407"/>
          </a:xfrm>
          <a:prstGeom prst="rect">
            <a:avLst/>
          </a:prstGeom>
          <a:solidFill>
            <a:srgbClr val="FFFF99"/>
          </a:solidFill>
          <a:ln>
            <a:noFill/>
          </a:ln>
        </p:spPr>
        <p:txBody>
          <a:bodyPr/>
          <a:lstStyle>
            <a:lvl1pPr>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200150" indent="-28575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5430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00250" indent="-17145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4574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146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3718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29050" indent="-17145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a:lnSpc>
                <a:spcPct val="100000"/>
              </a:lnSpc>
              <a:spcBef>
                <a:spcPct val="20000"/>
              </a:spcBef>
              <a:spcAft>
                <a:spcPts val="450"/>
              </a:spcAft>
              <a:buClr>
                <a:schemeClr val="accent1"/>
              </a:buClr>
              <a:buSzPct val="115000"/>
              <a:buNone/>
              <a:defRPr/>
            </a:pPr>
            <a:r>
              <a:rPr lang="ja-JP" altLang="en-US" sz="4050"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今回の円卓会議のねらい</a:t>
            </a:r>
            <a:endParaRPr lang="ja-JP" altLang="ja-JP" sz="4050"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pPr>
              <a:lnSpc>
                <a:spcPct val="100000"/>
              </a:lnSpc>
              <a:spcBef>
                <a:spcPct val="20000"/>
              </a:spcBef>
              <a:spcAft>
                <a:spcPts val="450"/>
              </a:spcAft>
              <a:buClr>
                <a:schemeClr val="accent1"/>
              </a:buClr>
              <a:buSzPct val="115000"/>
              <a:buNone/>
              <a:defRPr/>
            </a:pPr>
            <a:endParaRPr lang="ja-JP" altLang="en-US" sz="1800" dirty="0">
              <a:solidFill>
                <a:srgbClr val="262626"/>
              </a:solidFill>
              <a:latin typeface="Gill Sans MT" panose="020B0502020104020203" pitchFamily="34" charset="0"/>
            </a:endParaRPr>
          </a:p>
        </p:txBody>
      </p:sp>
      <p:graphicFrame>
        <p:nvGraphicFramePr>
          <p:cNvPr id="4" name="図表 3">
            <a:extLst>
              <a:ext uri="{FF2B5EF4-FFF2-40B4-BE49-F238E27FC236}">
                <a16:creationId xmlns:a16="http://schemas.microsoft.com/office/drawing/2014/main" id="{BCC63864-B422-4552-8D65-60BCE9C8DBA7}"/>
              </a:ext>
            </a:extLst>
          </p:cNvPr>
          <p:cNvGraphicFramePr/>
          <p:nvPr>
            <p:extLst>
              <p:ext uri="{D42A27DB-BD31-4B8C-83A1-F6EECF244321}">
                <p14:modId xmlns:p14="http://schemas.microsoft.com/office/powerpoint/2010/main" val="2320019257"/>
              </p:ext>
            </p:extLst>
          </p:nvPr>
        </p:nvGraphicFramePr>
        <p:xfrm>
          <a:off x="1547664" y="1703873"/>
          <a:ext cx="621069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484" name="テキスト ボックス 5">
            <a:extLst>
              <a:ext uri="{FF2B5EF4-FFF2-40B4-BE49-F238E27FC236}">
                <a16:creationId xmlns:a16="http://schemas.microsoft.com/office/drawing/2014/main" id="{563A268B-7ED1-41BE-8D57-A54E52616A4A}"/>
              </a:ext>
            </a:extLst>
          </p:cNvPr>
          <p:cNvSpPr txBox="1">
            <a:spLocks noChangeArrowheads="1"/>
          </p:cNvSpPr>
          <p:nvPr/>
        </p:nvSpPr>
        <p:spPr bwMode="auto">
          <a:xfrm>
            <a:off x="1388270" y="4941094"/>
            <a:ext cx="647461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r>
              <a:rPr lang="ja-JP" altLang="en-US" sz="2100" u="sng" dirty="0">
                <a:latin typeface="ＤＦ特太ゴシック体" pitchFamily="49" charset="-128"/>
                <a:ea typeface="ＤＦ特太ゴシック体" pitchFamily="49" charset="-128"/>
              </a:rPr>
              <a:t>ともにネットワークの広がり・深まりを考えながら</a:t>
            </a:r>
            <a:endParaRPr lang="en-US" altLang="ja-JP" sz="2100" u="sng" dirty="0">
              <a:latin typeface="ＤＦ特太ゴシック体" pitchFamily="49" charset="-128"/>
              <a:ea typeface="ＤＦ特太ゴシック体" pitchFamily="49" charset="-128"/>
            </a:endParaRPr>
          </a:p>
          <a:p>
            <a:r>
              <a:rPr lang="ja-JP" altLang="en-US" sz="2100" u="sng" dirty="0">
                <a:latin typeface="ＤＦ特太ゴシック体" pitchFamily="49" charset="-128"/>
                <a:ea typeface="ＤＦ特太ゴシック体" pitchFamily="49" charset="-128"/>
              </a:rPr>
              <a:t>良い出会い、協働の関係づくりの場にしましょう</a:t>
            </a:r>
            <a:r>
              <a:rPr lang="en-US" altLang="ja-JP" sz="2100" u="sng" dirty="0">
                <a:latin typeface="ＤＦ特太ゴシック体" pitchFamily="49" charset="-128"/>
                <a:ea typeface="ＤＦ特太ゴシック体" pitchFamily="49" charset="-128"/>
              </a:rPr>
              <a:t>!</a:t>
            </a:r>
          </a:p>
        </p:txBody>
      </p:sp>
    </p:spTree>
  </p:cSld>
  <p:clrMapOvr>
    <a:masterClrMapping/>
  </p:clrMapOvr>
  <p:transition spd="slow" advTm="7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38797B5-0195-4936-AED0-F1B5543317A5}"/>
              </a:ext>
            </a:extLst>
          </p:cNvPr>
          <p:cNvSpPr/>
          <p:nvPr/>
        </p:nvSpPr>
        <p:spPr>
          <a:xfrm>
            <a:off x="182695" y="-1193"/>
            <a:ext cx="8521247" cy="584775"/>
          </a:xfrm>
          <a:prstGeom prst="rect">
            <a:avLst/>
          </a:prstGeom>
        </p:spPr>
        <p:txBody>
          <a:bodyPr wrap="square">
            <a:spAutoFit/>
          </a:bodyPr>
          <a:lstStyle/>
          <a:p>
            <a:r>
              <a:rPr lang="ja-JP" altLang="en-US" sz="3200" dirty="0">
                <a:latin typeface="UD デジタル 教科書体 N-R" panose="02020400000000000000" pitchFamily="17" charset="-128"/>
                <a:ea typeface="UD デジタル 教科書体 N-R" panose="02020400000000000000" pitchFamily="17" charset="-128"/>
              </a:rPr>
              <a:t>〇子ども食堂円卓会議</a:t>
            </a:r>
            <a:r>
              <a:rPr lang="ja-JP" altLang="en-US" dirty="0">
                <a:latin typeface="UD デジタル 教科書体 N-R" panose="02020400000000000000" pitchFamily="17" charset="-128"/>
                <a:ea typeface="UD デジタル 教科書体 N-R" panose="02020400000000000000" pitchFamily="17" charset="-128"/>
              </a:rPr>
              <a:t>～分野を超えた出会いとつながり～</a:t>
            </a:r>
            <a:endParaRPr lang="ja-JP" altLang="en-US" sz="3600" dirty="0">
              <a:latin typeface="UD デジタル 教科書体 N-R" panose="02020400000000000000" pitchFamily="17" charset="-128"/>
              <a:ea typeface="UD デジタル 教科書体 N-R" panose="02020400000000000000" pitchFamily="17" charset="-128"/>
            </a:endParaRPr>
          </a:p>
        </p:txBody>
      </p:sp>
      <p:graphicFrame>
        <p:nvGraphicFramePr>
          <p:cNvPr id="5" name="表 4">
            <a:extLst>
              <a:ext uri="{FF2B5EF4-FFF2-40B4-BE49-F238E27FC236}">
                <a16:creationId xmlns:a16="http://schemas.microsoft.com/office/drawing/2014/main" id="{D1D2403E-8515-49E8-AAD3-6FAC09EA55D5}"/>
              </a:ext>
            </a:extLst>
          </p:cNvPr>
          <p:cNvGraphicFramePr>
            <a:graphicFrameLocks noGrp="1"/>
          </p:cNvGraphicFramePr>
          <p:nvPr>
            <p:extLst>
              <p:ext uri="{D42A27DB-BD31-4B8C-83A1-F6EECF244321}">
                <p14:modId xmlns:p14="http://schemas.microsoft.com/office/powerpoint/2010/main" val="3418450744"/>
              </p:ext>
            </p:extLst>
          </p:nvPr>
        </p:nvGraphicFramePr>
        <p:xfrm>
          <a:off x="182695" y="483537"/>
          <a:ext cx="8739894" cy="4516120"/>
        </p:xfrm>
        <a:graphic>
          <a:graphicData uri="http://schemas.openxmlformats.org/drawingml/2006/table">
            <a:tbl>
              <a:tblPr firstRow="1" bandRow="1">
                <a:tableStyleId>{5C22544A-7EE6-4342-B048-85BDC9FD1C3A}</a:tableStyleId>
              </a:tblPr>
              <a:tblGrid>
                <a:gridCol w="1235288">
                  <a:extLst>
                    <a:ext uri="{9D8B030D-6E8A-4147-A177-3AD203B41FA5}">
                      <a16:colId xmlns:a16="http://schemas.microsoft.com/office/drawing/2014/main" val="82119595"/>
                    </a:ext>
                  </a:extLst>
                </a:gridCol>
                <a:gridCol w="6381016">
                  <a:extLst>
                    <a:ext uri="{9D8B030D-6E8A-4147-A177-3AD203B41FA5}">
                      <a16:colId xmlns:a16="http://schemas.microsoft.com/office/drawing/2014/main" val="456417896"/>
                    </a:ext>
                  </a:extLst>
                </a:gridCol>
                <a:gridCol w="1123590">
                  <a:extLst>
                    <a:ext uri="{9D8B030D-6E8A-4147-A177-3AD203B41FA5}">
                      <a16:colId xmlns:a16="http://schemas.microsoft.com/office/drawing/2014/main" val="728781009"/>
                    </a:ext>
                  </a:extLst>
                </a:gridCol>
              </a:tblGrid>
              <a:tr h="370840">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日時</a:t>
                      </a:r>
                    </a:p>
                  </a:txBody>
                  <a:tcPr/>
                </a:tc>
                <a:tc>
                  <a:txBody>
                    <a:bodyPr/>
                    <a:lstStyle/>
                    <a:p>
                      <a:pPr algn="ctr"/>
                      <a:r>
                        <a:rPr kumimoji="1" lang="ja-JP" altLang="en-US" dirty="0">
                          <a:latin typeface="UD デジタル 教科書体 N-R" panose="02020400000000000000" pitchFamily="17" charset="-128"/>
                          <a:ea typeface="UD デジタル 教科書体 N-R" panose="02020400000000000000" pitchFamily="17" charset="-128"/>
                        </a:rPr>
                        <a:t>テーマ・内容</a:t>
                      </a:r>
                    </a:p>
                  </a:txBody>
                  <a:tcPr/>
                </a:tc>
                <a:tc>
                  <a:txBody>
                    <a:bodyPr/>
                    <a:lstStyle/>
                    <a:p>
                      <a:endParaRPr kumimoji="1" lang="ja-JP" altLang="en-US"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9830027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UD デジタル 教科書体 N-R" panose="02020400000000000000" pitchFamily="17" charset="-128"/>
                          <a:ea typeface="UD デジタル 教科書体 N-R" panose="02020400000000000000" pitchFamily="17" charset="-128"/>
                        </a:rPr>
                        <a:t>２０１７．</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UD デジタル 教科書体 N-R" panose="02020400000000000000" pitchFamily="17" charset="-128"/>
                          <a:ea typeface="UD デジタル 教科書体 N-R" panose="02020400000000000000" pitchFamily="17" charset="-128"/>
                        </a:rPr>
                        <a:t>６．２１</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「子ども食堂に期待すること」</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「こんな子ども食堂があったらいいな（意見交換）」</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UD デジタル 教科書体 N-R" panose="02020400000000000000" pitchFamily="17" charset="-128"/>
                          <a:ea typeface="UD デジタル 教科書体 N-R" panose="02020400000000000000" pitchFamily="17" charset="-128"/>
                        </a:rPr>
                        <a:t>２２団体</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UD デジタル 教科書体 N-R" panose="02020400000000000000" pitchFamily="17" charset="-128"/>
                          <a:ea typeface="UD デジタル 教科書体 N-R" panose="02020400000000000000" pitchFamily="17" charset="-128"/>
                        </a:rPr>
                        <a:t>　３３名</a:t>
                      </a:r>
                    </a:p>
                  </a:txBody>
                  <a:tcPr/>
                </a:tc>
                <a:extLst>
                  <a:ext uri="{0D108BD9-81ED-4DB2-BD59-A6C34878D82A}">
                    <a16:rowId xmlns:a16="http://schemas.microsoft.com/office/drawing/2014/main" val="1622959427"/>
                  </a:ext>
                </a:extLst>
              </a:tr>
              <a:tr h="510121">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２０１７．</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１１．２２</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「子ども食堂</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dirty="0">
                          <a:latin typeface="UD デジタル 教科書体 N-R" panose="02020400000000000000" pitchFamily="17" charset="-128"/>
                          <a:ea typeface="UD デジタル 教科書体 N-R" panose="02020400000000000000" pitchFamily="17" charset="-128"/>
                        </a:rPr>
                        <a:t>食事</a:t>
                      </a:r>
                      <a:r>
                        <a:rPr kumimoji="1" lang="en-US" altLang="ja-JP" sz="1400" dirty="0">
                          <a:latin typeface="UD デジタル 教科書体 N-R" panose="02020400000000000000" pitchFamily="17" charset="-128"/>
                          <a:ea typeface="UD デジタル 教科書体 N-R" panose="02020400000000000000" pitchFamily="17" charset="-128"/>
                        </a:rPr>
                        <a:t>PLUS</a:t>
                      </a:r>
                      <a:r>
                        <a:rPr kumimoji="1" lang="ja-JP" altLang="en-US" sz="1400" dirty="0">
                          <a:latin typeface="UD デジタル 教科書体 N-R" panose="02020400000000000000" pitchFamily="17" charset="-128"/>
                          <a:ea typeface="UD デジタル 教科書体 N-R" panose="02020400000000000000" pitchFamily="17" charset="-128"/>
                        </a:rPr>
                        <a:t>ワン」４団体による実践報告</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「フリップボードディスカッション」</a:t>
                      </a:r>
                      <a:r>
                        <a:rPr kumimoji="1" lang="ja-JP" altLang="en-US" sz="1200" dirty="0">
                          <a:latin typeface="UD デジタル 教科書体 N-R" panose="02020400000000000000" pitchFamily="17" charset="-128"/>
                          <a:ea typeface="UD デジタル 教科書体 N-R" panose="02020400000000000000" pitchFamily="17" charset="-128"/>
                        </a:rPr>
                        <a:t>子ども食堂をとりまく課題について</a:t>
                      </a:r>
                      <a:endParaRPr kumimoji="1" lang="ja-JP" altLang="en-US" sz="1400" dirty="0">
                        <a:latin typeface="UD デジタル 教科書体 N-R" panose="02020400000000000000" pitchFamily="17" charset="-128"/>
                        <a:ea typeface="UD デジタル 教科書体 N-R" panose="02020400000000000000" pitchFamily="17" charset="-128"/>
                      </a:endParaRP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２６団体</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　４８名</a:t>
                      </a:r>
                    </a:p>
                  </a:txBody>
                  <a:tcPr/>
                </a:tc>
                <a:extLst>
                  <a:ext uri="{0D108BD9-81ED-4DB2-BD59-A6C34878D82A}">
                    <a16:rowId xmlns:a16="http://schemas.microsoft.com/office/drawing/2014/main" val="3076526061"/>
                  </a:ext>
                </a:extLst>
              </a:tr>
              <a:tr h="370840">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２０１８．</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３．７</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「さかい子ども食堂ネットワークの広がりと深まり」２団体による実践報告</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「フリップボードディスカッション」子ども食堂のこれからについて</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３３団体</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　５４名</a:t>
                      </a:r>
                    </a:p>
                  </a:txBody>
                  <a:tcPr/>
                </a:tc>
                <a:extLst>
                  <a:ext uri="{0D108BD9-81ED-4DB2-BD59-A6C34878D82A}">
                    <a16:rowId xmlns:a16="http://schemas.microsoft.com/office/drawing/2014/main" val="772808222"/>
                  </a:ext>
                </a:extLst>
              </a:tr>
              <a:tr h="370840">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２０１８．</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６．１１</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「平成２９年度からの振り返り」</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「交流タイム～あなたができること、みんなで探してみませんか」</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３６団体</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　８５名</a:t>
                      </a:r>
                    </a:p>
                  </a:txBody>
                  <a:tcPr/>
                </a:tc>
                <a:extLst>
                  <a:ext uri="{0D108BD9-81ED-4DB2-BD59-A6C34878D82A}">
                    <a16:rowId xmlns:a16="http://schemas.microsoft.com/office/drawing/2014/main" val="832333024"/>
                  </a:ext>
                </a:extLst>
              </a:tr>
              <a:tr h="370840">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２０１８．</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１１．６</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a:t>
                      </a:r>
                      <a:r>
                        <a:rPr lang="ja-JP" altLang="en-US" sz="1400" dirty="0">
                          <a:latin typeface="UD デジタル 教科書体 N-R" panose="02020400000000000000" pitchFamily="17" charset="-128"/>
                          <a:ea typeface="UD デジタル 教科書体 N-R" panose="02020400000000000000" pitchFamily="17" charset="-128"/>
                        </a:rPr>
                        <a:t>堺市における子ども食堂の実践のこれまでと、これから」</a:t>
                      </a:r>
                      <a:endParaRPr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「話題提供</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dirty="0">
                          <a:latin typeface="UD デジタル 教科書体 N-R" panose="02020400000000000000" pitchFamily="17" charset="-128"/>
                          <a:ea typeface="UD デジタル 教科書体 N-R" panose="02020400000000000000" pitchFamily="17" charset="-128"/>
                        </a:rPr>
                        <a:t>大阪府立大学山野氏</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dirty="0">
                          <a:latin typeface="UD デジタル 教科書体 N-R" panose="02020400000000000000" pitchFamily="17" charset="-128"/>
                          <a:ea typeface="UD デジタル 教科書体 N-R" panose="02020400000000000000" pitchFamily="17" charset="-128"/>
                        </a:rPr>
                        <a:t>大阪府子ども食堂コンシェルジュ湯川氏」</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３１団体</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　４６名</a:t>
                      </a:r>
                    </a:p>
                  </a:txBody>
                  <a:tcPr/>
                </a:tc>
                <a:extLst>
                  <a:ext uri="{0D108BD9-81ED-4DB2-BD59-A6C34878D82A}">
                    <a16:rowId xmlns:a16="http://schemas.microsoft.com/office/drawing/2014/main" val="2931317134"/>
                  </a:ext>
                </a:extLst>
              </a:tr>
              <a:tr h="172720">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２０１９．</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２．５</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「堺市における子ども食堂」</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「実践報告</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dirty="0">
                          <a:latin typeface="UD デジタル 教科書体 N-R" panose="02020400000000000000" pitchFamily="17" charset="-128"/>
                          <a:ea typeface="UD デジタル 教科書体 N-R" panose="02020400000000000000" pitchFamily="17" charset="-128"/>
                        </a:rPr>
                        <a:t>話題提供　学生</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dirty="0">
                          <a:latin typeface="UD デジタル 教科書体 N-R" panose="02020400000000000000" pitchFamily="17" charset="-128"/>
                          <a:ea typeface="UD デジタル 教科書体 N-R" panose="02020400000000000000" pitchFamily="17" charset="-128"/>
                        </a:rPr>
                        <a:t>子ども食堂」</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３３団体</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　５０名</a:t>
                      </a:r>
                    </a:p>
                  </a:txBody>
                  <a:tcPr/>
                </a:tc>
                <a:extLst>
                  <a:ext uri="{0D108BD9-81ED-4DB2-BD59-A6C34878D82A}">
                    <a16:rowId xmlns:a16="http://schemas.microsoft.com/office/drawing/2014/main" val="3453047997"/>
                  </a:ext>
                </a:extLst>
              </a:tr>
              <a:tr h="518160">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２０１９．</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６．１２</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「実践報告</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dirty="0">
                          <a:latin typeface="UD デジタル 教科書体 N-R" panose="02020400000000000000" pitchFamily="17" charset="-128"/>
                          <a:ea typeface="UD デジタル 教科書体 N-R" panose="02020400000000000000" pitchFamily="17" charset="-128"/>
                        </a:rPr>
                        <a:t>話題提供」</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「子ども食堂での子どもたちの姿」</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５０団体</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　８５名</a:t>
                      </a:r>
                    </a:p>
                  </a:txBody>
                  <a:tcPr/>
                </a:tc>
                <a:extLst>
                  <a:ext uri="{0D108BD9-81ED-4DB2-BD59-A6C34878D82A}">
                    <a16:rowId xmlns:a16="http://schemas.microsoft.com/office/drawing/2014/main" val="1543606803"/>
                  </a:ext>
                </a:extLst>
              </a:tr>
              <a:tr h="518160">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２０１９．</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１１．１４</a:t>
                      </a:r>
                    </a:p>
                  </a:txBody>
                  <a:tcPr/>
                </a:tc>
                <a:tc>
                  <a:txBody>
                    <a:bodyPr/>
                    <a:lstStyle/>
                    <a:p>
                      <a:r>
                        <a:rPr kumimoji="1" lang="ja-JP" altLang="en-US" sz="1400" dirty="0">
                          <a:latin typeface="UD デジタル 教科書体 N-R" panose="02020400000000000000" pitchFamily="17" charset="-128"/>
                          <a:ea typeface="UD デジタル 教科書体 N-R" panose="02020400000000000000" pitchFamily="17" charset="-128"/>
                        </a:rPr>
                        <a:t>「実践報告</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dirty="0">
                          <a:latin typeface="UD デジタル 教科書体 N-R" panose="02020400000000000000" pitchFamily="17" charset="-128"/>
                          <a:ea typeface="UD デジタル 教科書体 N-R" panose="02020400000000000000" pitchFamily="17" charset="-128"/>
                        </a:rPr>
                        <a:t>話題提供」</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「子ども食堂での子どもたちとのかかわり」</a:t>
                      </a:r>
                    </a:p>
                  </a:txBody>
                  <a:tcPr/>
                </a:tc>
                <a:tc>
                  <a:txBody>
                    <a:bodyPr/>
                    <a:lstStyle/>
                    <a:p>
                      <a:endParaRPr kumimoji="1" lang="ja-JP" altLang="en-US" sz="14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880514113"/>
                  </a:ext>
                </a:extLst>
              </a:tr>
            </a:tbl>
          </a:graphicData>
        </a:graphic>
      </p:graphicFrame>
      <p:sp>
        <p:nvSpPr>
          <p:cNvPr id="6" name="角丸四角形 6">
            <a:extLst>
              <a:ext uri="{FF2B5EF4-FFF2-40B4-BE49-F238E27FC236}">
                <a16:creationId xmlns:a16="http://schemas.microsoft.com/office/drawing/2014/main" id="{096FDDA2-C9A1-407E-B045-745E0096BDBE}"/>
              </a:ext>
            </a:extLst>
          </p:cNvPr>
          <p:cNvSpPr/>
          <p:nvPr/>
        </p:nvSpPr>
        <p:spPr>
          <a:xfrm>
            <a:off x="221411" y="5052553"/>
            <a:ext cx="4788747" cy="1715830"/>
          </a:xfrm>
          <a:prstGeom prst="roundRect">
            <a:avLst>
              <a:gd name="adj" fmla="val 223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目　的</a:t>
            </a:r>
            <a:r>
              <a:rPr kumimoji="1" lang="en-US" altLang="ja-JP" sz="1600" dirty="0">
                <a:latin typeface="UD デジタル 教科書体 N-R" panose="02020400000000000000" pitchFamily="17" charset="-128"/>
                <a:ea typeface="UD デジタル 教科書体 N-R" panose="02020400000000000000" pitchFamily="17" charset="-128"/>
              </a:rPr>
              <a:t>】</a:t>
            </a:r>
          </a:p>
          <a:p>
            <a:r>
              <a:rPr kumimoji="1" lang="ja-JP" altLang="en-US" sz="1400" dirty="0">
                <a:latin typeface="UD デジタル 教科書体 N-R" panose="02020400000000000000" pitchFamily="17" charset="-128"/>
                <a:ea typeface="UD デジタル 教科書体 N-R" panose="02020400000000000000" pitchFamily="17" charset="-128"/>
              </a:rPr>
              <a:t>〇</a:t>
            </a:r>
            <a:r>
              <a:rPr kumimoji="1" lang="ja-JP" altLang="en-US" sz="1400" dirty="0">
                <a:solidFill>
                  <a:srgbClr val="FF0000"/>
                </a:solidFill>
                <a:latin typeface="UD デジタル 教科書体 N-R" panose="02020400000000000000" pitchFamily="17" charset="-128"/>
                <a:ea typeface="UD デジタル 教科書体 N-R" panose="02020400000000000000" pitchFamily="17" charset="-128"/>
              </a:rPr>
              <a:t>自主・自由・活発・協働が合言葉</a:t>
            </a:r>
            <a:r>
              <a:rPr kumimoji="1" lang="ja-JP" altLang="en-US" sz="1400" dirty="0">
                <a:solidFill>
                  <a:schemeClr val="tx1"/>
                </a:solidFill>
                <a:latin typeface="UD デジタル 教科書体 N-R" panose="02020400000000000000" pitchFamily="17" charset="-128"/>
                <a:ea typeface="UD デジタル 教科書体 N-R" panose="02020400000000000000" pitchFamily="17" charset="-128"/>
              </a:rPr>
              <a:t>。</a:t>
            </a:r>
            <a:endParaRPr kumimoji="1" lang="en-US" altLang="ja-JP" sz="1400"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400"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1400" dirty="0">
                <a:solidFill>
                  <a:srgbClr val="FF0000"/>
                </a:solidFill>
                <a:latin typeface="UD デジタル 教科書体 N-R" panose="02020400000000000000" pitchFamily="17" charset="-128"/>
                <a:ea typeface="UD デジタル 教科書体 N-R" panose="02020400000000000000" pitchFamily="17" charset="-128"/>
              </a:rPr>
              <a:t>分野を横断し、各関係機関が顔を合わせ、子ども食堂の立上げから運営に至るまでの現状や課題共有の場。</a:t>
            </a:r>
            <a:endParaRPr kumimoji="1" lang="en-US" altLang="ja-JP" sz="1400"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1400" dirty="0">
                <a:solidFill>
                  <a:schemeClr val="tx1"/>
                </a:solidFill>
                <a:latin typeface="UD デジタル 教科書体 N-R" panose="02020400000000000000" pitchFamily="17" charset="-128"/>
                <a:ea typeface="UD デジタル 教科書体 N-R" panose="02020400000000000000" pitchFamily="17" charset="-128"/>
              </a:rPr>
              <a:t>○ </a:t>
            </a:r>
            <a:r>
              <a:rPr lang="ja-JP" altLang="en-US" sz="1400" dirty="0">
                <a:solidFill>
                  <a:srgbClr val="FF0000"/>
                </a:solidFill>
                <a:latin typeface="UD デジタル 教科書体 N-R" panose="02020400000000000000" pitchFamily="17" charset="-128"/>
                <a:ea typeface="UD デジタル 教科書体 N-R" panose="02020400000000000000" pitchFamily="17" charset="-128"/>
              </a:rPr>
              <a:t>地域の方々や民間機関が主体的に活動できる環境づくりを検討する。</a:t>
            </a:r>
            <a:endParaRPr lang="en-US" altLang="ja-JP" sz="14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400"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1400" dirty="0">
                <a:solidFill>
                  <a:srgbClr val="FF0000"/>
                </a:solidFill>
                <a:latin typeface="UD デジタル 教科書体 N-R" panose="02020400000000000000" pitchFamily="17" charset="-128"/>
                <a:ea typeface="UD デジタル 教科書体 N-R" panose="02020400000000000000" pitchFamily="17" charset="-128"/>
              </a:rPr>
              <a:t>堺市内の子ども食堂の羅針盤。</a:t>
            </a:r>
          </a:p>
        </p:txBody>
      </p:sp>
      <p:sp>
        <p:nvSpPr>
          <p:cNvPr id="7" name="正方形/長方形 6">
            <a:extLst>
              <a:ext uri="{FF2B5EF4-FFF2-40B4-BE49-F238E27FC236}">
                <a16:creationId xmlns:a16="http://schemas.microsoft.com/office/drawing/2014/main" id="{E15C649E-8E6E-4515-B2D7-3CB91A61A285}"/>
              </a:ext>
            </a:extLst>
          </p:cNvPr>
          <p:cNvSpPr/>
          <p:nvPr/>
        </p:nvSpPr>
        <p:spPr>
          <a:xfrm>
            <a:off x="5761967" y="5052553"/>
            <a:ext cx="3199336" cy="1600438"/>
          </a:xfrm>
          <a:prstGeom prst="rect">
            <a:avLst/>
          </a:prstGeom>
          <a:solidFill>
            <a:schemeClr val="accent6">
              <a:lumMod val="20000"/>
              <a:lumOff val="80000"/>
            </a:schemeClr>
          </a:solidFill>
          <a:ln>
            <a:solidFill>
              <a:schemeClr val="tx1"/>
            </a:solidFill>
          </a:ln>
        </p:spPr>
        <p:txBody>
          <a:bodyPr wrap="square">
            <a:spAutoFit/>
          </a:bodyPr>
          <a:lstStyle/>
          <a:p>
            <a:r>
              <a:rPr lang="ja-JP" altLang="en-US" sz="1400" dirty="0">
                <a:latin typeface="UD デジタル 教科書体 N-R" panose="02020400000000000000" pitchFamily="17" charset="-128"/>
                <a:ea typeface="UD デジタル 教科書体 N-R" panose="02020400000000000000" pitchFamily="17" charset="-128"/>
              </a:rPr>
              <a:t>・実践の知を領域を超えて共有することで新たな価値を生み、行動化していく</a:t>
            </a:r>
            <a:endParaRPr lang="en-US" altLang="ja-JP" sz="1400" dirty="0">
              <a:latin typeface="UD デジタル 教科書体 N-R" panose="02020400000000000000" pitchFamily="17" charset="-128"/>
              <a:ea typeface="UD デジタル 教科書体 N-R" panose="02020400000000000000" pitchFamily="17" charset="-128"/>
            </a:endParaRPr>
          </a:p>
          <a:p>
            <a:r>
              <a:rPr lang="ja-JP" altLang="en-US" sz="1400" dirty="0">
                <a:latin typeface="UD デジタル 教科書体 N-R" panose="02020400000000000000" pitchFamily="17" charset="-128"/>
                <a:ea typeface="UD デジタル 教科書体 N-R" panose="02020400000000000000" pitchFamily="17" charset="-128"/>
              </a:rPr>
              <a:t>・今まで福祉に関連しなかった企業や思わぬ参画団体が生まれる</a:t>
            </a:r>
            <a:endParaRPr lang="en-US" altLang="ja-JP" sz="1400" dirty="0">
              <a:latin typeface="UD デジタル 教科書体 N-R" panose="02020400000000000000" pitchFamily="17" charset="-128"/>
              <a:ea typeface="UD デジタル 教科書体 N-R" panose="02020400000000000000" pitchFamily="17" charset="-128"/>
            </a:endParaRPr>
          </a:p>
          <a:p>
            <a:r>
              <a:rPr lang="ja-JP" altLang="en-US" sz="1400" dirty="0">
                <a:latin typeface="UD デジタル 教科書体 N-R" panose="02020400000000000000" pitchFamily="17" charset="-128"/>
                <a:ea typeface="UD デジタル 教科書体 N-R" panose="02020400000000000000" pitchFamily="17" charset="-128"/>
              </a:rPr>
              <a:t>山野則子（</a:t>
            </a:r>
            <a:r>
              <a:rPr lang="en-US" altLang="ja-JP" sz="1400" dirty="0">
                <a:latin typeface="UD デジタル 教科書体 N-R" panose="02020400000000000000" pitchFamily="17" charset="-128"/>
                <a:ea typeface="UD デジタル 教科書体 N-R" panose="02020400000000000000" pitchFamily="17" charset="-128"/>
              </a:rPr>
              <a:t>2018</a:t>
            </a:r>
            <a:r>
              <a:rPr lang="ja-JP" altLang="en-US" sz="1400" dirty="0">
                <a:latin typeface="UD デジタル 教科書体 N-R" panose="02020400000000000000" pitchFamily="17" charset="-128"/>
                <a:ea typeface="UD デジタル 教科書体 N-R" panose="02020400000000000000" pitchFamily="17" charset="-128"/>
              </a:rPr>
              <a:t>）</a:t>
            </a:r>
            <a:r>
              <a:rPr lang="en-US" altLang="ja-JP" sz="1400" dirty="0">
                <a:latin typeface="UD デジタル 教科書体 N-R" panose="02020400000000000000" pitchFamily="17" charset="-128"/>
                <a:ea typeface="UD デジタル 教科書体 N-R" panose="02020400000000000000" pitchFamily="17" charset="-128"/>
              </a:rPr>
              <a:t>『</a:t>
            </a:r>
            <a:r>
              <a:rPr lang="ja-JP" altLang="en-US" sz="1400" dirty="0">
                <a:latin typeface="UD デジタル 教科書体 N-R" panose="02020400000000000000" pitchFamily="17" charset="-128"/>
                <a:ea typeface="UD デジタル 教科書体 N-R" panose="02020400000000000000" pitchFamily="17" charset="-128"/>
              </a:rPr>
              <a:t>学校プラットフォーム</a:t>
            </a:r>
            <a:r>
              <a:rPr lang="en-US" altLang="ja-JP" sz="1400" dirty="0">
                <a:latin typeface="UD デジタル 教科書体 N-R" panose="02020400000000000000" pitchFamily="17" charset="-128"/>
                <a:ea typeface="UD デジタル 教科書体 N-R" panose="02020400000000000000" pitchFamily="17" charset="-128"/>
              </a:rPr>
              <a:t>』</a:t>
            </a:r>
            <a:r>
              <a:rPr lang="ja-JP" altLang="en-US" sz="1400" dirty="0">
                <a:latin typeface="UD デジタル 教科書体 N-R" panose="02020400000000000000" pitchFamily="17" charset="-128"/>
                <a:ea typeface="UD デジタル 教科書体 N-R" panose="02020400000000000000" pitchFamily="17" charset="-128"/>
              </a:rPr>
              <a:t>有斐閣　</a:t>
            </a:r>
            <a:r>
              <a:rPr lang="en-US" altLang="ja-JP" sz="1400" dirty="0">
                <a:latin typeface="UD デジタル 教科書体 N-R" panose="02020400000000000000" pitchFamily="17" charset="-128"/>
                <a:ea typeface="UD デジタル 教科書体 N-R" panose="02020400000000000000" pitchFamily="17" charset="-128"/>
              </a:rPr>
              <a:t>P211</a:t>
            </a:r>
            <a:r>
              <a:rPr lang="ja-JP" altLang="en-US" sz="1400" dirty="0">
                <a:latin typeface="UD デジタル 教科書体 N-R" panose="02020400000000000000" pitchFamily="17" charset="-128"/>
                <a:ea typeface="UD デジタル 教科書体 N-R" panose="02020400000000000000" pitchFamily="17" charset="-128"/>
              </a:rPr>
              <a:t>より抜粋</a:t>
            </a:r>
          </a:p>
        </p:txBody>
      </p:sp>
      <p:sp>
        <p:nvSpPr>
          <p:cNvPr id="8" name="矢印: 下 7">
            <a:extLst>
              <a:ext uri="{FF2B5EF4-FFF2-40B4-BE49-F238E27FC236}">
                <a16:creationId xmlns:a16="http://schemas.microsoft.com/office/drawing/2014/main" id="{FC3A0642-41A9-41C5-8CA7-AFE0A4E5F782}"/>
              </a:ext>
            </a:extLst>
          </p:cNvPr>
          <p:cNvSpPr/>
          <p:nvPr/>
        </p:nvSpPr>
        <p:spPr>
          <a:xfrm rot="16200000">
            <a:off x="4928778" y="5655695"/>
            <a:ext cx="875855" cy="609595"/>
          </a:xfrm>
          <a:prstGeom prst="downArrow">
            <a:avLst>
              <a:gd name="adj1" fmla="val 732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latin typeface="UD デジタル 教科書体 N-R" panose="02020400000000000000" pitchFamily="17" charset="-128"/>
                <a:ea typeface="UD デジタル 教科書体 N-R" panose="02020400000000000000" pitchFamily="17" charset="-128"/>
              </a:rPr>
              <a:t>効果</a:t>
            </a:r>
          </a:p>
        </p:txBody>
      </p:sp>
    </p:spTree>
    <p:extLst>
      <p:ext uri="{BB962C8B-B14F-4D97-AF65-F5344CB8AC3E}">
        <p14:creationId xmlns:p14="http://schemas.microsoft.com/office/powerpoint/2010/main" val="96883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A61B4EF-D00D-4549-9A30-5764078F2230}"/>
              </a:ext>
            </a:extLst>
          </p:cNvPr>
          <p:cNvPicPr>
            <a:picLocks noChangeAspect="1"/>
          </p:cNvPicPr>
          <p:nvPr/>
        </p:nvPicPr>
        <p:blipFill>
          <a:blip r:embed="rId2"/>
          <a:stretch>
            <a:fillRect/>
          </a:stretch>
        </p:blipFill>
        <p:spPr>
          <a:xfrm>
            <a:off x="93428" y="248083"/>
            <a:ext cx="4235519" cy="5980231"/>
          </a:xfrm>
          <a:prstGeom prst="rect">
            <a:avLst/>
          </a:prstGeom>
        </p:spPr>
      </p:pic>
      <p:pic>
        <p:nvPicPr>
          <p:cNvPr id="5" name="図 4" descr="建物, トラック, ボックス, テーブル が含まれている画像&#10;&#10;自動的に生成された説明">
            <a:extLst>
              <a:ext uri="{FF2B5EF4-FFF2-40B4-BE49-F238E27FC236}">
                <a16:creationId xmlns:a16="http://schemas.microsoft.com/office/drawing/2014/main" id="{982522F6-C881-4C09-895F-DDDB94D29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522" y="417066"/>
            <a:ext cx="4478572" cy="2519197"/>
          </a:xfrm>
          <a:prstGeom prst="rect">
            <a:avLst/>
          </a:prstGeom>
          <a:blipFill>
            <a:blip r:embed="rId4"/>
            <a:stretch>
              <a:fillRect/>
            </a:stretch>
          </a:blipFill>
        </p:spPr>
      </p:pic>
      <p:sp>
        <p:nvSpPr>
          <p:cNvPr id="6" name="正方形/長方形 5">
            <a:extLst>
              <a:ext uri="{FF2B5EF4-FFF2-40B4-BE49-F238E27FC236}">
                <a16:creationId xmlns:a16="http://schemas.microsoft.com/office/drawing/2014/main" id="{45888816-7353-47D0-B784-F38E6495BE7C}"/>
              </a:ext>
            </a:extLst>
          </p:cNvPr>
          <p:cNvSpPr/>
          <p:nvPr/>
        </p:nvSpPr>
        <p:spPr>
          <a:xfrm>
            <a:off x="4435522" y="3110457"/>
            <a:ext cx="4235519" cy="2959293"/>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9A4456B-6F83-4DEE-8B4A-FEB0A4E88F79}"/>
              </a:ext>
            </a:extLst>
          </p:cNvPr>
          <p:cNvSpPr txBox="1">
            <a:spLocks noChangeArrowheads="1"/>
          </p:cNvSpPr>
          <p:nvPr/>
        </p:nvSpPr>
        <p:spPr bwMode="auto">
          <a:xfrm>
            <a:off x="2618053" y="6402508"/>
            <a:ext cx="7219179" cy="402759"/>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63500" cap="rnd">
                <a:solidFill>
                  <a:srgbClr val="FFFF00"/>
                </a:solidFill>
                <a:prstDash val="sysDot"/>
                <a:miter lim="800000"/>
                <a:headEnd/>
                <a:tailEnd/>
              </a14:hiddenLine>
            </a:ext>
          </a:extLst>
        </p:spPr>
        <p:txBody>
          <a:bodyPr lIns="55721" tIns="6668" rIns="55721" bIns="6668" upright="1"/>
          <a:lstStyle/>
          <a:p>
            <a:pPr>
              <a:defRPr/>
            </a:pPr>
            <a:r>
              <a:rPr lang="ja-JP" altLang="en-US" sz="2700" b="1" kern="100" dirty="0">
                <a:latin typeface="+mj-ea"/>
                <a:ea typeface="+mj-ea"/>
                <a:cs typeface="Times New Roman"/>
              </a:rPr>
              <a:t>子ども食堂を応援するフードドライブを実施</a:t>
            </a:r>
          </a:p>
        </p:txBody>
      </p:sp>
    </p:spTree>
    <p:extLst>
      <p:ext uri="{BB962C8B-B14F-4D97-AF65-F5344CB8AC3E}">
        <p14:creationId xmlns:p14="http://schemas.microsoft.com/office/powerpoint/2010/main" val="191063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FAE80C-EA96-4321-AAA3-4D9E7563FF59}"/>
              </a:ext>
            </a:extLst>
          </p:cNvPr>
          <p:cNvSpPr>
            <a:spLocks noGrp="1"/>
          </p:cNvSpPr>
          <p:nvPr>
            <p:ph type="ctrTitle"/>
          </p:nvPr>
        </p:nvSpPr>
        <p:spPr>
          <a:xfrm>
            <a:off x="121051" y="71211"/>
            <a:ext cx="7032172" cy="1019014"/>
          </a:xfrm>
        </p:spPr>
        <p:txBody>
          <a:bodyPr>
            <a:noAutofit/>
          </a:bodyPr>
          <a:lstStyle/>
          <a:p>
            <a:pPr algn="l"/>
            <a:r>
              <a:rPr lang="ja-JP" altLang="en-US" sz="2857" b="1" dirty="0"/>
              <a:t>さかい子ども食堂ネットワーク</a:t>
            </a:r>
            <a:br>
              <a:rPr lang="en-US" altLang="ja-JP" sz="2857" b="1" dirty="0"/>
            </a:br>
            <a:r>
              <a:rPr lang="ja-JP" altLang="en-US" sz="2857" b="1" dirty="0"/>
              <a:t> 子ども食堂を応援するフードドライブ</a:t>
            </a:r>
            <a:r>
              <a:rPr lang="en-US" altLang="ja-JP" sz="2857" b="1" dirty="0"/>
              <a:t>2019</a:t>
            </a:r>
            <a:endParaRPr lang="ja-JP" altLang="en-US" sz="2857" b="1" dirty="0"/>
          </a:p>
        </p:txBody>
      </p:sp>
      <p:sp>
        <p:nvSpPr>
          <p:cNvPr id="9" name="タイトル 1">
            <a:extLst>
              <a:ext uri="{FF2B5EF4-FFF2-40B4-BE49-F238E27FC236}">
                <a16:creationId xmlns:a16="http://schemas.microsoft.com/office/drawing/2014/main" id="{0CB2B6B9-E4CC-40AB-862D-5BACC8E95061}"/>
              </a:ext>
            </a:extLst>
          </p:cNvPr>
          <p:cNvSpPr txBox="1">
            <a:spLocks/>
          </p:cNvSpPr>
          <p:nvPr/>
        </p:nvSpPr>
        <p:spPr>
          <a:xfrm>
            <a:off x="186537" y="1200799"/>
            <a:ext cx="3060763" cy="709930"/>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pPr algn="l"/>
            <a:r>
              <a:rPr lang="ja-JP" altLang="en-US" sz="1429" b="1" dirty="0"/>
              <a:t>フードドライブ（</a:t>
            </a:r>
            <a:r>
              <a:rPr lang="en-US" altLang="ja-JP" sz="1429" b="1" dirty="0"/>
              <a:t>10/26</a:t>
            </a:r>
            <a:r>
              <a:rPr lang="ja-JP" altLang="en-US" sz="1429" b="1" dirty="0"/>
              <a:t>、</a:t>
            </a:r>
            <a:r>
              <a:rPr lang="en-US" altLang="ja-JP" sz="1429" b="1" dirty="0"/>
              <a:t>11/3</a:t>
            </a:r>
            <a:r>
              <a:rPr lang="ja-JP" altLang="en-US" sz="1429" b="1" dirty="0"/>
              <a:t>、</a:t>
            </a:r>
            <a:r>
              <a:rPr lang="en-US" altLang="ja-JP" sz="1429" b="1" dirty="0"/>
              <a:t>11/5</a:t>
            </a:r>
            <a:r>
              <a:rPr lang="ja-JP" altLang="en-US" sz="1429" b="1" dirty="0"/>
              <a:t>～</a:t>
            </a:r>
            <a:r>
              <a:rPr lang="en-US" altLang="ja-JP" sz="1429" b="1" dirty="0"/>
              <a:t>8</a:t>
            </a:r>
            <a:r>
              <a:rPr lang="ja-JP" altLang="en-US" sz="1429" b="1" dirty="0"/>
              <a:t>）＆常設型フードドライブ（</a:t>
            </a:r>
            <a:r>
              <a:rPr lang="en-US" altLang="ja-JP" sz="1429" b="1" dirty="0"/>
              <a:t>11/1</a:t>
            </a:r>
            <a:r>
              <a:rPr lang="ja-JP" altLang="en-US" sz="1429" b="1" dirty="0"/>
              <a:t>～</a:t>
            </a:r>
            <a:r>
              <a:rPr lang="en-US" altLang="ja-JP" sz="1429" b="1" dirty="0"/>
              <a:t>14</a:t>
            </a:r>
            <a:r>
              <a:rPr lang="ja-JP" altLang="en-US" sz="1429" b="1" dirty="0"/>
              <a:t>）の累計</a:t>
            </a:r>
          </a:p>
        </p:txBody>
      </p:sp>
      <p:sp>
        <p:nvSpPr>
          <p:cNvPr id="10" name="正方形/長方形 9">
            <a:extLst>
              <a:ext uri="{FF2B5EF4-FFF2-40B4-BE49-F238E27FC236}">
                <a16:creationId xmlns:a16="http://schemas.microsoft.com/office/drawing/2014/main" id="{BA0CB964-20E5-42AB-9FA1-B87B4CC457E8}"/>
              </a:ext>
            </a:extLst>
          </p:cNvPr>
          <p:cNvSpPr/>
          <p:nvPr/>
        </p:nvSpPr>
        <p:spPr>
          <a:xfrm>
            <a:off x="381552" y="1994141"/>
            <a:ext cx="1190268" cy="5749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11" name="正方形/長方形 10">
            <a:extLst>
              <a:ext uri="{FF2B5EF4-FFF2-40B4-BE49-F238E27FC236}">
                <a16:creationId xmlns:a16="http://schemas.microsoft.com/office/drawing/2014/main" id="{71D5AF16-3247-49EF-B158-8256BE3F2C2A}"/>
              </a:ext>
            </a:extLst>
          </p:cNvPr>
          <p:cNvSpPr/>
          <p:nvPr/>
        </p:nvSpPr>
        <p:spPr>
          <a:xfrm>
            <a:off x="1810143" y="2009073"/>
            <a:ext cx="954183" cy="574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12" name="タイトル 1">
            <a:extLst>
              <a:ext uri="{FF2B5EF4-FFF2-40B4-BE49-F238E27FC236}">
                <a16:creationId xmlns:a16="http://schemas.microsoft.com/office/drawing/2014/main" id="{34CA698B-DCA8-473F-90F1-EC5C8161EC18}"/>
              </a:ext>
            </a:extLst>
          </p:cNvPr>
          <p:cNvSpPr txBox="1">
            <a:spLocks/>
          </p:cNvSpPr>
          <p:nvPr/>
        </p:nvSpPr>
        <p:spPr>
          <a:xfrm>
            <a:off x="364559" y="2648721"/>
            <a:ext cx="1258078" cy="552483"/>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2857" dirty="0"/>
              <a:t>145</a:t>
            </a:r>
            <a:r>
              <a:rPr lang="ja-JP" altLang="en-US" sz="2857" dirty="0"/>
              <a:t>人</a:t>
            </a:r>
          </a:p>
        </p:txBody>
      </p:sp>
      <p:sp>
        <p:nvSpPr>
          <p:cNvPr id="13" name="タイトル 1">
            <a:extLst>
              <a:ext uri="{FF2B5EF4-FFF2-40B4-BE49-F238E27FC236}">
                <a16:creationId xmlns:a16="http://schemas.microsoft.com/office/drawing/2014/main" id="{87FABC7D-A58B-45BE-A702-817BCF8C02EB}"/>
              </a:ext>
            </a:extLst>
          </p:cNvPr>
          <p:cNvSpPr txBox="1">
            <a:spLocks/>
          </p:cNvSpPr>
          <p:nvPr/>
        </p:nvSpPr>
        <p:spPr>
          <a:xfrm>
            <a:off x="1649962" y="3036126"/>
            <a:ext cx="1258078" cy="552483"/>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2857" dirty="0"/>
              <a:t>1828</a:t>
            </a:r>
            <a:r>
              <a:rPr lang="ja-JP" altLang="en-US" sz="2857" dirty="0"/>
              <a:t>品</a:t>
            </a:r>
          </a:p>
        </p:txBody>
      </p:sp>
      <p:sp>
        <p:nvSpPr>
          <p:cNvPr id="14" name="タイトル 1">
            <a:extLst>
              <a:ext uri="{FF2B5EF4-FFF2-40B4-BE49-F238E27FC236}">
                <a16:creationId xmlns:a16="http://schemas.microsoft.com/office/drawing/2014/main" id="{1A67F2E0-97D0-4BDA-9E35-4CF9D235FB79}"/>
              </a:ext>
            </a:extLst>
          </p:cNvPr>
          <p:cNvSpPr txBox="1">
            <a:spLocks/>
          </p:cNvSpPr>
          <p:nvPr/>
        </p:nvSpPr>
        <p:spPr>
          <a:xfrm>
            <a:off x="364560" y="1975875"/>
            <a:ext cx="1258078" cy="552483"/>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ja-JP" altLang="en-US" sz="2857" b="1" dirty="0"/>
              <a:t>寄付者</a:t>
            </a:r>
          </a:p>
        </p:txBody>
      </p:sp>
      <p:sp>
        <p:nvSpPr>
          <p:cNvPr id="15" name="タイトル 1">
            <a:extLst>
              <a:ext uri="{FF2B5EF4-FFF2-40B4-BE49-F238E27FC236}">
                <a16:creationId xmlns:a16="http://schemas.microsoft.com/office/drawing/2014/main" id="{4F668FCF-7BEE-4780-B3BF-556780DA7C88}"/>
              </a:ext>
            </a:extLst>
          </p:cNvPr>
          <p:cNvSpPr txBox="1">
            <a:spLocks/>
          </p:cNvSpPr>
          <p:nvPr/>
        </p:nvSpPr>
        <p:spPr>
          <a:xfrm>
            <a:off x="1632856" y="1983386"/>
            <a:ext cx="1258078" cy="552483"/>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ja-JP" altLang="en-US" sz="2857" b="1" dirty="0"/>
              <a:t>物品</a:t>
            </a:r>
          </a:p>
        </p:txBody>
      </p:sp>
      <p:sp>
        <p:nvSpPr>
          <p:cNvPr id="16" name="正方形/長方形 15">
            <a:extLst>
              <a:ext uri="{FF2B5EF4-FFF2-40B4-BE49-F238E27FC236}">
                <a16:creationId xmlns:a16="http://schemas.microsoft.com/office/drawing/2014/main" id="{7C592611-9C37-4AB5-BC63-65AD3D41F926}"/>
              </a:ext>
            </a:extLst>
          </p:cNvPr>
          <p:cNvSpPr/>
          <p:nvPr/>
        </p:nvSpPr>
        <p:spPr>
          <a:xfrm>
            <a:off x="185143" y="1159601"/>
            <a:ext cx="3063551" cy="26538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grpSp>
        <p:nvGrpSpPr>
          <p:cNvPr id="19" name="グループ化 18">
            <a:extLst>
              <a:ext uri="{FF2B5EF4-FFF2-40B4-BE49-F238E27FC236}">
                <a16:creationId xmlns:a16="http://schemas.microsoft.com/office/drawing/2014/main" id="{A6FB1FF3-8A77-4BFE-83C9-9AE02FEFB5A0}"/>
              </a:ext>
            </a:extLst>
          </p:cNvPr>
          <p:cNvGrpSpPr/>
          <p:nvPr/>
        </p:nvGrpSpPr>
        <p:grpSpPr>
          <a:xfrm>
            <a:off x="3352392" y="1191330"/>
            <a:ext cx="5605337" cy="1552266"/>
            <a:chOff x="4737912" y="1615056"/>
            <a:chExt cx="7519401" cy="2173173"/>
          </a:xfrm>
        </p:grpSpPr>
        <p:sp>
          <p:nvSpPr>
            <p:cNvPr id="20" name="正方形/長方形 19">
              <a:extLst>
                <a:ext uri="{FF2B5EF4-FFF2-40B4-BE49-F238E27FC236}">
                  <a16:creationId xmlns:a16="http://schemas.microsoft.com/office/drawing/2014/main" id="{99F68EE1-AE0D-49DE-AB5E-7B3AA00B6DFC}"/>
                </a:ext>
              </a:extLst>
            </p:cNvPr>
            <p:cNvSpPr/>
            <p:nvPr/>
          </p:nvSpPr>
          <p:spPr>
            <a:xfrm>
              <a:off x="4752339" y="1615056"/>
              <a:ext cx="7504974" cy="21731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21" name="タイトル 1">
              <a:extLst>
                <a:ext uri="{FF2B5EF4-FFF2-40B4-BE49-F238E27FC236}">
                  <a16:creationId xmlns:a16="http://schemas.microsoft.com/office/drawing/2014/main" id="{3298AD4E-6B87-4562-A108-E5184D7C2756}"/>
                </a:ext>
              </a:extLst>
            </p:cNvPr>
            <p:cNvSpPr txBox="1">
              <a:spLocks/>
            </p:cNvSpPr>
            <p:nvPr/>
          </p:nvSpPr>
          <p:spPr>
            <a:xfrm>
              <a:off x="4737912" y="2617406"/>
              <a:ext cx="652054" cy="827314"/>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ja-JP" altLang="en-US" sz="1429" dirty="0"/>
                <a:t>物</a:t>
              </a:r>
              <a:endParaRPr lang="en-US" altLang="ja-JP" sz="1429" dirty="0"/>
            </a:p>
            <a:p>
              <a:r>
                <a:rPr lang="ja-JP" altLang="en-US" sz="1429" dirty="0"/>
                <a:t>品</a:t>
              </a:r>
            </a:p>
          </p:txBody>
        </p:sp>
        <p:sp>
          <p:nvSpPr>
            <p:cNvPr id="22" name="タイトル 1">
              <a:extLst>
                <a:ext uri="{FF2B5EF4-FFF2-40B4-BE49-F238E27FC236}">
                  <a16:creationId xmlns:a16="http://schemas.microsoft.com/office/drawing/2014/main" id="{CCA4A9FE-37D5-41DD-8DB8-3A0449F247AF}"/>
                </a:ext>
              </a:extLst>
            </p:cNvPr>
            <p:cNvSpPr txBox="1">
              <a:spLocks/>
            </p:cNvSpPr>
            <p:nvPr/>
          </p:nvSpPr>
          <p:spPr>
            <a:xfrm>
              <a:off x="4737912" y="1928166"/>
              <a:ext cx="652054" cy="827314"/>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ja-JP" altLang="en-US" sz="1429" dirty="0"/>
                <a:t>寄付者</a:t>
              </a:r>
              <a:endParaRPr lang="en-US" altLang="ja-JP" sz="1429" dirty="0"/>
            </a:p>
          </p:txBody>
        </p:sp>
        <p:grpSp>
          <p:nvGrpSpPr>
            <p:cNvPr id="23" name="グループ化 22">
              <a:extLst>
                <a:ext uri="{FF2B5EF4-FFF2-40B4-BE49-F238E27FC236}">
                  <a16:creationId xmlns:a16="http://schemas.microsoft.com/office/drawing/2014/main" id="{19BA1BB6-121F-4B95-BAFD-CE2E847F0BDE}"/>
                </a:ext>
              </a:extLst>
            </p:cNvPr>
            <p:cNvGrpSpPr/>
            <p:nvPr/>
          </p:nvGrpSpPr>
          <p:grpSpPr>
            <a:xfrm>
              <a:off x="5350367" y="2799080"/>
              <a:ext cx="982208" cy="932200"/>
              <a:chOff x="5350367" y="2799080"/>
              <a:chExt cx="982208" cy="932200"/>
            </a:xfrm>
          </p:grpSpPr>
          <p:sp>
            <p:nvSpPr>
              <p:cNvPr id="31" name="正方形/長方形 30">
                <a:extLst>
                  <a:ext uri="{FF2B5EF4-FFF2-40B4-BE49-F238E27FC236}">
                    <a16:creationId xmlns:a16="http://schemas.microsoft.com/office/drawing/2014/main" id="{E9C89277-1B17-4271-8AED-CB7AF1C2F241}"/>
                  </a:ext>
                </a:extLst>
              </p:cNvPr>
              <p:cNvSpPr/>
              <p:nvPr/>
            </p:nvSpPr>
            <p:spPr>
              <a:xfrm>
                <a:off x="5420351" y="2799080"/>
                <a:ext cx="912224" cy="932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33" name="タイトル 1">
                <a:extLst>
                  <a:ext uri="{FF2B5EF4-FFF2-40B4-BE49-F238E27FC236}">
                    <a16:creationId xmlns:a16="http://schemas.microsoft.com/office/drawing/2014/main" id="{69EC30D2-D218-40CA-A4CF-6D45298BF93A}"/>
                  </a:ext>
                </a:extLst>
              </p:cNvPr>
              <p:cNvSpPr txBox="1">
                <a:spLocks/>
              </p:cNvSpPr>
              <p:nvPr/>
            </p:nvSpPr>
            <p:spPr>
              <a:xfrm>
                <a:off x="5350367" y="3031063"/>
                <a:ext cx="964119" cy="605040"/>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1429" dirty="0"/>
                  <a:t>80</a:t>
                </a:r>
                <a:r>
                  <a:rPr lang="ja-JP" altLang="en-US" sz="1429" dirty="0"/>
                  <a:t>品</a:t>
                </a:r>
                <a:endParaRPr lang="en-US" altLang="ja-JP" sz="1429" dirty="0"/>
              </a:p>
              <a:p>
                <a:r>
                  <a:rPr lang="en-US" altLang="ja-JP" sz="1429" dirty="0"/>
                  <a:t>31kg</a:t>
                </a:r>
              </a:p>
            </p:txBody>
          </p:sp>
        </p:grpSp>
        <p:grpSp>
          <p:nvGrpSpPr>
            <p:cNvPr id="24" name="グループ化 23">
              <a:extLst>
                <a:ext uri="{FF2B5EF4-FFF2-40B4-BE49-F238E27FC236}">
                  <a16:creationId xmlns:a16="http://schemas.microsoft.com/office/drawing/2014/main" id="{873801C5-A7EB-474A-A1D5-ED458C75598E}"/>
                </a:ext>
              </a:extLst>
            </p:cNvPr>
            <p:cNvGrpSpPr/>
            <p:nvPr/>
          </p:nvGrpSpPr>
          <p:grpSpPr>
            <a:xfrm>
              <a:off x="5383632" y="1808940"/>
              <a:ext cx="656284" cy="908074"/>
              <a:chOff x="5383632" y="1808940"/>
              <a:chExt cx="656284" cy="908074"/>
            </a:xfrm>
          </p:grpSpPr>
          <p:sp>
            <p:nvSpPr>
              <p:cNvPr id="27" name="正方形/長方形 26">
                <a:extLst>
                  <a:ext uri="{FF2B5EF4-FFF2-40B4-BE49-F238E27FC236}">
                    <a16:creationId xmlns:a16="http://schemas.microsoft.com/office/drawing/2014/main" id="{0BE32B28-DDB3-4865-AC11-6B8D168E9C78}"/>
                  </a:ext>
                </a:extLst>
              </p:cNvPr>
              <p:cNvSpPr/>
              <p:nvPr/>
            </p:nvSpPr>
            <p:spPr>
              <a:xfrm>
                <a:off x="5383632" y="1808940"/>
                <a:ext cx="652054" cy="90807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29" name="タイトル 1">
                <a:extLst>
                  <a:ext uri="{FF2B5EF4-FFF2-40B4-BE49-F238E27FC236}">
                    <a16:creationId xmlns:a16="http://schemas.microsoft.com/office/drawing/2014/main" id="{656E9742-3717-4FA9-BEF5-D4A1CBD52470}"/>
                  </a:ext>
                </a:extLst>
              </p:cNvPr>
              <p:cNvSpPr txBox="1">
                <a:spLocks/>
              </p:cNvSpPr>
              <p:nvPr/>
            </p:nvSpPr>
            <p:spPr>
              <a:xfrm>
                <a:off x="5470686" y="2029907"/>
                <a:ext cx="569230" cy="605040"/>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1429" dirty="0"/>
                  <a:t>16</a:t>
                </a:r>
              </a:p>
              <a:p>
                <a:r>
                  <a:rPr lang="ja-JP" altLang="en-US" sz="1429" dirty="0"/>
                  <a:t>人</a:t>
                </a:r>
                <a:endParaRPr lang="en-US" altLang="ja-JP" sz="1429" dirty="0"/>
              </a:p>
            </p:txBody>
          </p:sp>
        </p:grpSp>
        <p:sp>
          <p:nvSpPr>
            <p:cNvPr id="25" name="タイトル 1">
              <a:extLst>
                <a:ext uri="{FF2B5EF4-FFF2-40B4-BE49-F238E27FC236}">
                  <a16:creationId xmlns:a16="http://schemas.microsoft.com/office/drawing/2014/main" id="{6EDFCF97-1B34-4868-895A-228FCEBFFB51}"/>
                </a:ext>
              </a:extLst>
            </p:cNvPr>
            <p:cNvSpPr txBox="1">
              <a:spLocks/>
            </p:cNvSpPr>
            <p:nvPr/>
          </p:nvSpPr>
          <p:spPr>
            <a:xfrm>
              <a:off x="10506116" y="2799080"/>
              <a:ext cx="1703185" cy="932200"/>
            </a:xfrm>
            <a:prstGeom prst="rect">
              <a:avLst/>
            </a:prstGeom>
            <a:ln>
              <a:solidFill>
                <a:schemeClr val="tx1"/>
              </a:solidFill>
            </a:ln>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pPr algn="r"/>
              <a:r>
                <a:rPr lang="ja-JP" altLang="en-US" sz="1714" dirty="0"/>
                <a:t>累計</a:t>
              </a:r>
              <a:r>
                <a:rPr lang="en-US" altLang="ja-JP" sz="1714" dirty="0"/>
                <a:t>1828</a:t>
              </a:r>
              <a:r>
                <a:rPr lang="ja-JP" altLang="en-US" sz="1714" dirty="0"/>
                <a:t>品</a:t>
              </a:r>
              <a:endParaRPr lang="en-US" altLang="ja-JP" sz="1714" dirty="0"/>
            </a:p>
            <a:p>
              <a:pPr algn="r"/>
              <a:r>
                <a:rPr lang="en-US" altLang="ja-JP" sz="1714" dirty="0"/>
                <a:t>1031kg</a:t>
              </a:r>
              <a:endParaRPr lang="ja-JP" altLang="en-US" sz="1714" dirty="0"/>
            </a:p>
          </p:txBody>
        </p:sp>
        <p:sp>
          <p:nvSpPr>
            <p:cNvPr id="26" name="タイトル 1">
              <a:extLst>
                <a:ext uri="{FF2B5EF4-FFF2-40B4-BE49-F238E27FC236}">
                  <a16:creationId xmlns:a16="http://schemas.microsoft.com/office/drawing/2014/main" id="{2FC93C34-01F5-43DF-ADBC-894F49490947}"/>
                </a:ext>
              </a:extLst>
            </p:cNvPr>
            <p:cNvSpPr txBox="1">
              <a:spLocks/>
            </p:cNvSpPr>
            <p:nvPr/>
          </p:nvSpPr>
          <p:spPr>
            <a:xfrm>
              <a:off x="10357577" y="1748088"/>
              <a:ext cx="1755979" cy="773476"/>
            </a:xfrm>
            <a:prstGeom prst="rect">
              <a:avLst/>
            </a:prstGeom>
            <a:solidFill>
              <a:schemeClr val="bg1"/>
            </a:solidFill>
            <a:ln>
              <a:solidFill>
                <a:schemeClr val="tx1"/>
              </a:solidFill>
            </a:ln>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pPr algn="l"/>
              <a:r>
                <a:rPr lang="ja-JP" altLang="en-US" sz="2000" dirty="0"/>
                <a:t>累計</a:t>
              </a:r>
              <a:r>
                <a:rPr lang="en-US" altLang="ja-JP" sz="2000" dirty="0"/>
                <a:t>145</a:t>
              </a:r>
              <a:r>
                <a:rPr lang="ja-JP" altLang="en-US" sz="2000" dirty="0"/>
                <a:t>人</a:t>
              </a:r>
            </a:p>
          </p:txBody>
        </p:sp>
      </p:grpSp>
      <p:grpSp>
        <p:nvGrpSpPr>
          <p:cNvPr id="5" name="グループ化 4">
            <a:extLst>
              <a:ext uri="{FF2B5EF4-FFF2-40B4-BE49-F238E27FC236}">
                <a16:creationId xmlns:a16="http://schemas.microsoft.com/office/drawing/2014/main" id="{67A0CF58-C3C1-467B-90C7-63A606F5E485}"/>
              </a:ext>
            </a:extLst>
          </p:cNvPr>
          <p:cNvGrpSpPr/>
          <p:nvPr/>
        </p:nvGrpSpPr>
        <p:grpSpPr>
          <a:xfrm>
            <a:off x="7121542" y="175581"/>
            <a:ext cx="2042683" cy="988612"/>
            <a:chOff x="9970157" y="245812"/>
            <a:chExt cx="2859756" cy="1384057"/>
          </a:xfrm>
        </p:grpSpPr>
        <p:sp>
          <p:nvSpPr>
            <p:cNvPr id="3" name="楕円 2">
              <a:extLst>
                <a:ext uri="{FF2B5EF4-FFF2-40B4-BE49-F238E27FC236}">
                  <a16:creationId xmlns:a16="http://schemas.microsoft.com/office/drawing/2014/main" id="{24C26DEC-8CE0-417A-B530-9FDE572A7438}"/>
                </a:ext>
              </a:extLst>
            </p:cNvPr>
            <p:cNvSpPr/>
            <p:nvPr/>
          </p:nvSpPr>
          <p:spPr>
            <a:xfrm>
              <a:off x="10169436" y="245812"/>
              <a:ext cx="2307770" cy="12382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4" name="正方形/長方形 3">
              <a:extLst>
                <a:ext uri="{FF2B5EF4-FFF2-40B4-BE49-F238E27FC236}">
                  <a16:creationId xmlns:a16="http://schemas.microsoft.com/office/drawing/2014/main" id="{6CB8D54F-AD4A-4A32-A87D-AEA829561BEE}"/>
                </a:ext>
              </a:extLst>
            </p:cNvPr>
            <p:cNvSpPr/>
            <p:nvPr/>
          </p:nvSpPr>
          <p:spPr>
            <a:xfrm>
              <a:off x="9970157" y="429618"/>
              <a:ext cx="2859756" cy="1200251"/>
            </a:xfrm>
            <a:prstGeom prst="rect">
              <a:avLst/>
            </a:prstGeom>
            <a:noFill/>
          </p:spPr>
          <p:txBody>
            <a:bodyPr wrap="none" lIns="65314" tIns="32657" rIns="65314" bIns="32657">
              <a:spAutoFit/>
            </a:bodyPr>
            <a:lstStyle/>
            <a:p>
              <a:pPr algn="ctr"/>
              <a:r>
                <a:rPr lang="ja-JP" altLang="en-US" sz="1714" dirty="0">
                  <a:ln w="0"/>
                  <a:effectLst>
                    <a:outerShdw blurRad="38100" dist="19050" dir="2700000" algn="tl" rotWithShape="0">
                      <a:schemeClr val="dk1">
                        <a:alpha val="40000"/>
                      </a:schemeClr>
                    </a:outerShdw>
                  </a:effectLst>
                </a:rPr>
                <a:t>秋のフードドライブ</a:t>
              </a:r>
              <a:endParaRPr lang="en-US" altLang="ja-JP" sz="1714" dirty="0">
                <a:ln w="0"/>
                <a:effectLst>
                  <a:outerShdw blurRad="38100" dist="19050" dir="2700000" algn="tl" rotWithShape="0">
                    <a:schemeClr val="dk1">
                      <a:alpha val="40000"/>
                    </a:schemeClr>
                  </a:outerShdw>
                </a:effectLst>
              </a:endParaRPr>
            </a:p>
            <a:p>
              <a:pPr algn="ctr"/>
              <a:r>
                <a:rPr lang="ja-JP" altLang="en-US" sz="1714" dirty="0">
                  <a:ln w="0"/>
                  <a:effectLst>
                    <a:outerShdw blurRad="38100" dist="19050" dir="2700000" algn="tl" rotWithShape="0">
                      <a:schemeClr val="dk1">
                        <a:alpha val="40000"/>
                      </a:schemeClr>
                    </a:outerShdw>
                  </a:effectLst>
                </a:rPr>
                <a:t>常設型フードドライブ</a:t>
              </a:r>
              <a:endParaRPr lang="en-US" altLang="ja-JP" sz="1714" dirty="0">
                <a:ln w="0"/>
                <a:effectLst>
                  <a:outerShdw blurRad="38100" dist="19050" dir="2700000" algn="tl" rotWithShape="0">
                    <a:schemeClr val="dk1">
                      <a:alpha val="40000"/>
                    </a:schemeClr>
                  </a:outerShdw>
                </a:effectLst>
              </a:endParaRPr>
            </a:p>
            <a:p>
              <a:pPr algn="ctr"/>
              <a:endParaRPr lang="ja-JP" altLang="en-US" sz="1714" dirty="0">
                <a:ln w="0"/>
                <a:effectLst>
                  <a:outerShdw blurRad="38100" dist="19050" dir="2700000" algn="tl" rotWithShape="0">
                    <a:schemeClr val="dk1">
                      <a:alpha val="40000"/>
                    </a:schemeClr>
                  </a:outerShdw>
                </a:effectLst>
              </a:endParaRPr>
            </a:p>
          </p:txBody>
        </p:sp>
      </p:grpSp>
      <p:sp>
        <p:nvSpPr>
          <p:cNvPr id="28" name="タイトル 1">
            <a:extLst>
              <a:ext uri="{FF2B5EF4-FFF2-40B4-BE49-F238E27FC236}">
                <a16:creationId xmlns:a16="http://schemas.microsoft.com/office/drawing/2014/main" id="{2482E864-3E0E-4023-89FF-E6BAC371F1A6}"/>
              </a:ext>
            </a:extLst>
          </p:cNvPr>
          <p:cNvSpPr txBox="1">
            <a:spLocks/>
          </p:cNvSpPr>
          <p:nvPr/>
        </p:nvSpPr>
        <p:spPr>
          <a:xfrm>
            <a:off x="1658775" y="2600510"/>
            <a:ext cx="1258078" cy="552483"/>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2857" dirty="0"/>
              <a:t>1031kg</a:t>
            </a:r>
            <a:endParaRPr lang="ja-JP" altLang="en-US" sz="2857" dirty="0"/>
          </a:p>
        </p:txBody>
      </p:sp>
      <p:sp>
        <p:nvSpPr>
          <p:cNvPr id="36" name="正方形/長方形 35">
            <a:extLst>
              <a:ext uri="{FF2B5EF4-FFF2-40B4-BE49-F238E27FC236}">
                <a16:creationId xmlns:a16="http://schemas.microsoft.com/office/drawing/2014/main" id="{96EBCE27-B4A9-4C8B-870D-46CAAE3D8772}"/>
              </a:ext>
            </a:extLst>
          </p:cNvPr>
          <p:cNvSpPr/>
          <p:nvPr/>
        </p:nvSpPr>
        <p:spPr>
          <a:xfrm>
            <a:off x="4284062" y="1324248"/>
            <a:ext cx="651589" cy="64862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37" name="正方形/長方形 36">
            <a:extLst>
              <a:ext uri="{FF2B5EF4-FFF2-40B4-BE49-F238E27FC236}">
                <a16:creationId xmlns:a16="http://schemas.microsoft.com/office/drawing/2014/main" id="{450A3BF2-D20D-43EE-8860-DE621728DF23}"/>
              </a:ext>
            </a:extLst>
          </p:cNvPr>
          <p:cNvSpPr/>
          <p:nvPr/>
        </p:nvSpPr>
        <p:spPr>
          <a:xfrm>
            <a:off x="4426107" y="2038022"/>
            <a:ext cx="727045" cy="66585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38" name="タイトル 1">
            <a:extLst>
              <a:ext uri="{FF2B5EF4-FFF2-40B4-BE49-F238E27FC236}">
                <a16:creationId xmlns:a16="http://schemas.microsoft.com/office/drawing/2014/main" id="{9B1A4068-139C-463D-958E-CA0C916C3EBC}"/>
              </a:ext>
            </a:extLst>
          </p:cNvPr>
          <p:cNvSpPr txBox="1">
            <a:spLocks/>
          </p:cNvSpPr>
          <p:nvPr/>
        </p:nvSpPr>
        <p:spPr>
          <a:xfrm>
            <a:off x="4374886" y="1487932"/>
            <a:ext cx="406593" cy="432171"/>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1429" dirty="0"/>
              <a:t>41</a:t>
            </a:r>
          </a:p>
          <a:p>
            <a:r>
              <a:rPr lang="ja-JP" altLang="en-US" sz="1429" dirty="0"/>
              <a:t>人</a:t>
            </a:r>
            <a:endParaRPr lang="en-US" altLang="ja-JP" sz="1429" dirty="0"/>
          </a:p>
        </p:txBody>
      </p:sp>
      <p:sp>
        <p:nvSpPr>
          <p:cNvPr id="39" name="タイトル 1">
            <a:extLst>
              <a:ext uri="{FF2B5EF4-FFF2-40B4-BE49-F238E27FC236}">
                <a16:creationId xmlns:a16="http://schemas.microsoft.com/office/drawing/2014/main" id="{2C2D3216-472B-45CF-AAAD-3E3E1A2F6EEB}"/>
              </a:ext>
            </a:extLst>
          </p:cNvPr>
          <p:cNvSpPr txBox="1">
            <a:spLocks/>
          </p:cNvSpPr>
          <p:nvPr/>
        </p:nvSpPr>
        <p:spPr>
          <a:xfrm>
            <a:off x="4452393" y="2209171"/>
            <a:ext cx="688656" cy="432171"/>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1429" dirty="0"/>
              <a:t>206</a:t>
            </a:r>
            <a:r>
              <a:rPr lang="ja-JP" altLang="en-US" sz="1429" dirty="0"/>
              <a:t>品</a:t>
            </a:r>
            <a:endParaRPr lang="en-US" altLang="ja-JP" sz="1429" dirty="0"/>
          </a:p>
          <a:p>
            <a:r>
              <a:rPr lang="en-US" altLang="ja-JP" sz="1429" dirty="0"/>
              <a:t>219kg</a:t>
            </a:r>
          </a:p>
        </p:txBody>
      </p:sp>
      <p:sp>
        <p:nvSpPr>
          <p:cNvPr id="35" name="正方形/長方形 34">
            <a:extLst>
              <a:ext uri="{FF2B5EF4-FFF2-40B4-BE49-F238E27FC236}">
                <a16:creationId xmlns:a16="http://schemas.microsoft.com/office/drawing/2014/main" id="{460D411E-637E-45EE-B657-14C589D34E4F}"/>
              </a:ext>
            </a:extLst>
          </p:cNvPr>
          <p:cNvSpPr/>
          <p:nvPr/>
        </p:nvSpPr>
        <p:spPr>
          <a:xfrm>
            <a:off x="5104157" y="2038022"/>
            <a:ext cx="451141" cy="66585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44" name="タイトル 1">
            <a:extLst>
              <a:ext uri="{FF2B5EF4-FFF2-40B4-BE49-F238E27FC236}">
                <a16:creationId xmlns:a16="http://schemas.microsoft.com/office/drawing/2014/main" id="{73D5F263-5BE5-4570-AB77-A464A598BB19}"/>
              </a:ext>
            </a:extLst>
          </p:cNvPr>
          <p:cNvSpPr txBox="1">
            <a:spLocks/>
          </p:cNvSpPr>
          <p:nvPr/>
        </p:nvSpPr>
        <p:spPr>
          <a:xfrm>
            <a:off x="5006953" y="2207107"/>
            <a:ext cx="688656" cy="432171"/>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1429" dirty="0"/>
              <a:t>166</a:t>
            </a:r>
            <a:r>
              <a:rPr lang="ja-JP" altLang="en-US" sz="1429" dirty="0"/>
              <a:t>品</a:t>
            </a:r>
            <a:endParaRPr lang="en-US" altLang="ja-JP" sz="1429" dirty="0"/>
          </a:p>
          <a:p>
            <a:r>
              <a:rPr lang="en-US" altLang="ja-JP" sz="1429" dirty="0"/>
              <a:t>38kg</a:t>
            </a:r>
          </a:p>
        </p:txBody>
      </p:sp>
      <p:sp>
        <p:nvSpPr>
          <p:cNvPr id="45" name="正方形/長方形 44">
            <a:extLst>
              <a:ext uri="{FF2B5EF4-FFF2-40B4-BE49-F238E27FC236}">
                <a16:creationId xmlns:a16="http://schemas.microsoft.com/office/drawing/2014/main" id="{767E05C3-0967-4A18-829B-AD8A5078E6B1}"/>
              </a:ext>
            </a:extLst>
          </p:cNvPr>
          <p:cNvSpPr/>
          <p:nvPr/>
        </p:nvSpPr>
        <p:spPr>
          <a:xfrm>
            <a:off x="4819510" y="1318839"/>
            <a:ext cx="486074" cy="64862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46" name="タイトル 1">
            <a:extLst>
              <a:ext uri="{FF2B5EF4-FFF2-40B4-BE49-F238E27FC236}">
                <a16:creationId xmlns:a16="http://schemas.microsoft.com/office/drawing/2014/main" id="{CA93243F-2C4E-40EE-8F0B-00857B89C1F5}"/>
              </a:ext>
            </a:extLst>
          </p:cNvPr>
          <p:cNvSpPr txBox="1">
            <a:spLocks/>
          </p:cNvSpPr>
          <p:nvPr/>
        </p:nvSpPr>
        <p:spPr>
          <a:xfrm>
            <a:off x="4872322" y="1512198"/>
            <a:ext cx="406593" cy="432171"/>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1429" dirty="0"/>
              <a:t>21</a:t>
            </a:r>
          </a:p>
          <a:p>
            <a:r>
              <a:rPr lang="ja-JP" altLang="en-US" sz="1429" dirty="0"/>
              <a:t>人</a:t>
            </a:r>
            <a:endParaRPr lang="en-US" altLang="ja-JP" sz="1429" dirty="0"/>
          </a:p>
        </p:txBody>
      </p:sp>
      <p:sp>
        <p:nvSpPr>
          <p:cNvPr id="40" name="正方形/長方形 39">
            <a:extLst>
              <a:ext uri="{FF2B5EF4-FFF2-40B4-BE49-F238E27FC236}">
                <a16:creationId xmlns:a16="http://schemas.microsoft.com/office/drawing/2014/main" id="{FD53437D-13F6-427D-A38C-0C1DBDB8E09C}"/>
              </a:ext>
            </a:extLst>
          </p:cNvPr>
          <p:cNvSpPr/>
          <p:nvPr/>
        </p:nvSpPr>
        <p:spPr>
          <a:xfrm>
            <a:off x="5258418" y="1330877"/>
            <a:ext cx="575728" cy="6632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41" name="タイトル 1">
            <a:extLst>
              <a:ext uri="{FF2B5EF4-FFF2-40B4-BE49-F238E27FC236}">
                <a16:creationId xmlns:a16="http://schemas.microsoft.com/office/drawing/2014/main" id="{585F62F1-885A-40BB-B8B7-79FAA0CE7313}"/>
              </a:ext>
            </a:extLst>
          </p:cNvPr>
          <p:cNvSpPr txBox="1">
            <a:spLocks/>
          </p:cNvSpPr>
          <p:nvPr/>
        </p:nvSpPr>
        <p:spPr>
          <a:xfrm>
            <a:off x="5342985" y="1510135"/>
            <a:ext cx="406593" cy="432171"/>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1429" dirty="0"/>
              <a:t>39</a:t>
            </a:r>
          </a:p>
          <a:p>
            <a:r>
              <a:rPr lang="ja-JP" altLang="en-US" sz="1429" dirty="0"/>
              <a:t>人</a:t>
            </a:r>
            <a:endParaRPr lang="en-US" altLang="ja-JP" sz="1429" dirty="0"/>
          </a:p>
        </p:txBody>
      </p:sp>
      <p:sp>
        <p:nvSpPr>
          <p:cNvPr id="42" name="正方形/長方形 41">
            <a:extLst>
              <a:ext uri="{FF2B5EF4-FFF2-40B4-BE49-F238E27FC236}">
                <a16:creationId xmlns:a16="http://schemas.microsoft.com/office/drawing/2014/main" id="{CEA3429E-122A-487F-8C60-B22556716750}"/>
              </a:ext>
            </a:extLst>
          </p:cNvPr>
          <p:cNvSpPr/>
          <p:nvPr/>
        </p:nvSpPr>
        <p:spPr>
          <a:xfrm>
            <a:off x="5562840" y="2043422"/>
            <a:ext cx="592221" cy="66585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43" name="タイトル 1">
            <a:extLst>
              <a:ext uri="{FF2B5EF4-FFF2-40B4-BE49-F238E27FC236}">
                <a16:creationId xmlns:a16="http://schemas.microsoft.com/office/drawing/2014/main" id="{C4411B76-86AA-4CAA-AFD9-451D47FC8AB5}"/>
              </a:ext>
            </a:extLst>
          </p:cNvPr>
          <p:cNvSpPr txBox="1">
            <a:spLocks/>
          </p:cNvSpPr>
          <p:nvPr/>
        </p:nvSpPr>
        <p:spPr>
          <a:xfrm>
            <a:off x="5526428" y="2192970"/>
            <a:ext cx="688656" cy="432171"/>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1429" dirty="0"/>
              <a:t>79</a:t>
            </a:r>
            <a:r>
              <a:rPr lang="ja-JP" altLang="en-US" sz="1429" dirty="0"/>
              <a:t>品</a:t>
            </a:r>
            <a:endParaRPr lang="en-US" altLang="ja-JP" sz="1429" dirty="0"/>
          </a:p>
          <a:p>
            <a:r>
              <a:rPr lang="en-US" altLang="ja-JP" sz="1429" dirty="0"/>
              <a:t>82kg</a:t>
            </a:r>
          </a:p>
        </p:txBody>
      </p:sp>
      <p:sp>
        <p:nvSpPr>
          <p:cNvPr id="47" name="正方形/長方形 46">
            <a:extLst>
              <a:ext uri="{FF2B5EF4-FFF2-40B4-BE49-F238E27FC236}">
                <a16:creationId xmlns:a16="http://schemas.microsoft.com/office/drawing/2014/main" id="{A5E99B7E-F4BA-4849-B583-E0DD723276D8}"/>
              </a:ext>
            </a:extLst>
          </p:cNvPr>
          <p:cNvSpPr/>
          <p:nvPr/>
        </p:nvSpPr>
        <p:spPr>
          <a:xfrm>
            <a:off x="5794594" y="1329033"/>
            <a:ext cx="446145" cy="6632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48" name="タイトル 1">
            <a:extLst>
              <a:ext uri="{FF2B5EF4-FFF2-40B4-BE49-F238E27FC236}">
                <a16:creationId xmlns:a16="http://schemas.microsoft.com/office/drawing/2014/main" id="{E3613C44-7FE6-4CCC-8E17-620E170587B4}"/>
              </a:ext>
            </a:extLst>
          </p:cNvPr>
          <p:cNvSpPr txBox="1">
            <a:spLocks/>
          </p:cNvSpPr>
          <p:nvPr/>
        </p:nvSpPr>
        <p:spPr>
          <a:xfrm>
            <a:off x="5814369" y="1490088"/>
            <a:ext cx="406593" cy="432171"/>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1429" dirty="0"/>
              <a:t>14</a:t>
            </a:r>
          </a:p>
          <a:p>
            <a:r>
              <a:rPr lang="ja-JP" altLang="en-US" sz="1429" dirty="0"/>
              <a:t>人</a:t>
            </a:r>
            <a:endParaRPr lang="en-US" altLang="ja-JP" sz="1429" dirty="0"/>
          </a:p>
        </p:txBody>
      </p:sp>
      <p:sp>
        <p:nvSpPr>
          <p:cNvPr id="49" name="正方形/長方形 48">
            <a:extLst>
              <a:ext uri="{FF2B5EF4-FFF2-40B4-BE49-F238E27FC236}">
                <a16:creationId xmlns:a16="http://schemas.microsoft.com/office/drawing/2014/main" id="{9AF9CD43-EBD2-42EF-AD81-EBA8FFDA0D4A}"/>
              </a:ext>
            </a:extLst>
          </p:cNvPr>
          <p:cNvSpPr/>
          <p:nvPr/>
        </p:nvSpPr>
        <p:spPr>
          <a:xfrm>
            <a:off x="6109071" y="2043422"/>
            <a:ext cx="575221" cy="66585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51" name="タイトル 1">
            <a:extLst>
              <a:ext uri="{FF2B5EF4-FFF2-40B4-BE49-F238E27FC236}">
                <a16:creationId xmlns:a16="http://schemas.microsoft.com/office/drawing/2014/main" id="{DCA2F959-3F43-420E-8860-611AB717723B}"/>
              </a:ext>
            </a:extLst>
          </p:cNvPr>
          <p:cNvSpPr txBox="1">
            <a:spLocks/>
          </p:cNvSpPr>
          <p:nvPr/>
        </p:nvSpPr>
        <p:spPr>
          <a:xfrm>
            <a:off x="6079461" y="2207107"/>
            <a:ext cx="621831" cy="432171"/>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1429" dirty="0"/>
              <a:t>96</a:t>
            </a:r>
            <a:r>
              <a:rPr lang="ja-JP" altLang="en-US" sz="1429" dirty="0"/>
              <a:t>品</a:t>
            </a:r>
            <a:endParaRPr lang="en-US" altLang="ja-JP" sz="1429" dirty="0"/>
          </a:p>
          <a:p>
            <a:r>
              <a:rPr lang="en-US" altLang="ja-JP" sz="1429" dirty="0"/>
              <a:t>25kg</a:t>
            </a:r>
          </a:p>
        </p:txBody>
      </p:sp>
      <p:sp>
        <p:nvSpPr>
          <p:cNvPr id="52" name="タイトル 1">
            <a:extLst>
              <a:ext uri="{FF2B5EF4-FFF2-40B4-BE49-F238E27FC236}">
                <a16:creationId xmlns:a16="http://schemas.microsoft.com/office/drawing/2014/main" id="{A89FA3BB-38B5-429D-8713-77CB1D3C3B45}"/>
              </a:ext>
            </a:extLst>
          </p:cNvPr>
          <p:cNvSpPr txBox="1">
            <a:spLocks/>
          </p:cNvSpPr>
          <p:nvPr/>
        </p:nvSpPr>
        <p:spPr>
          <a:xfrm>
            <a:off x="262441" y="3803101"/>
            <a:ext cx="3949466" cy="557867"/>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ja-JP" altLang="en-US" sz="2571" dirty="0">
                <a:latin typeface="ＭＳ Ｐゴシック" panose="020B0600070205080204" pitchFamily="50" charset="-128"/>
                <a:ea typeface="ＭＳ Ｐゴシック" panose="020B0600070205080204" pitchFamily="50" charset="-128"/>
              </a:rPr>
              <a:t>寄付者からのメッセージ</a:t>
            </a:r>
          </a:p>
        </p:txBody>
      </p:sp>
      <p:sp>
        <p:nvSpPr>
          <p:cNvPr id="53" name="吹き出し: 円形 52">
            <a:extLst>
              <a:ext uri="{FF2B5EF4-FFF2-40B4-BE49-F238E27FC236}">
                <a16:creationId xmlns:a16="http://schemas.microsoft.com/office/drawing/2014/main" id="{23F620B2-7DED-48B4-97CE-CDB605281950}"/>
              </a:ext>
            </a:extLst>
          </p:cNvPr>
          <p:cNvSpPr/>
          <p:nvPr/>
        </p:nvSpPr>
        <p:spPr>
          <a:xfrm>
            <a:off x="121051" y="4456438"/>
            <a:ext cx="3110119" cy="1209489"/>
          </a:xfrm>
          <a:prstGeom prst="wedgeEllipseCallout">
            <a:avLst>
              <a:gd name="adj1" fmla="val 37071"/>
              <a:gd name="adj2" fmla="val 30531"/>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714" dirty="0"/>
              <a:t>いろんな所に</a:t>
            </a:r>
            <a:endParaRPr kumimoji="1" lang="en-US" altLang="ja-JP" sz="1714" dirty="0"/>
          </a:p>
          <a:p>
            <a:r>
              <a:rPr kumimoji="1" lang="ja-JP" altLang="en-US" sz="1714" dirty="0"/>
              <a:t>子どもたちの居場所があればいいですね</a:t>
            </a:r>
          </a:p>
        </p:txBody>
      </p:sp>
      <p:sp>
        <p:nvSpPr>
          <p:cNvPr id="54" name="吹き出し: 円形 53">
            <a:extLst>
              <a:ext uri="{FF2B5EF4-FFF2-40B4-BE49-F238E27FC236}">
                <a16:creationId xmlns:a16="http://schemas.microsoft.com/office/drawing/2014/main" id="{4305969C-FD17-4724-9856-F4CEC8F32BF7}"/>
              </a:ext>
            </a:extLst>
          </p:cNvPr>
          <p:cNvSpPr/>
          <p:nvPr/>
        </p:nvSpPr>
        <p:spPr>
          <a:xfrm>
            <a:off x="166757" y="5784493"/>
            <a:ext cx="3063551" cy="809766"/>
          </a:xfrm>
          <a:prstGeom prst="wedgeEllipseCallout">
            <a:avLst>
              <a:gd name="adj1" fmla="val 37071"/>
              <a:gd name="adj2" fmla="val 30531"/>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714" dirty="0"/>
              <a:t>大変ですが</a:t>
            </a:r>
            <a:endParaRPr kumimoji="1" lang="en-US" altLang="ja-JP" sz="1714" dirty="0"/>
          </a:p>
          <a:p>
            <a:r>
              <a:rPr kumimoji="1" lang="ja-JP" altLang="en-US" sz="1714" dirty="0"/>
              <a:t>頑張ってください！</a:t>
            </a:r>
          </a:p>
        </p:txBody>
      </p:sp>
      <p:sp>
        <p:nvSpPr>
          <p:cNvPr id="50" name="正方形/長方形 49">
            <a:extLst>
              <a:ext uri="{FF2B5EF4-FFF2-40B4-BE49-F238E27FC236}">
                <a16:creationId xmlns:a16="http://schemas.microsoft.com/office/drawing/2014/main" id="{E941B9DD-60A2-4C0D-9563-955E996F62D0}"/>
              </a:ext>
            </a:extLst>
          </p:cNvPr>
          <p:cNvSpPr/>
          <p:nvPr/>
        </p:nvSpPr>
        <p:spPr>
          <a:xfrm>
            <a:off x="6228794" y="1328006"/>
            <a:ext cx="451141" cy="6632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55" name="タイトル 1">
            <a:extLst>
              <a:ext uri="{FF2B5EF4-FFF2-40B4-BE49-F238E27FC236}">
                <a16:creationId xmlns:a16="http://schemas.microsoft.com/office/drawing/2014/main" id="{FD6C899D-F94C-4A95-80C4-4C808F851E47}"/>
              </a:ext>
            </a:extLst>
          </p:cNvPr>
          <p:cNvSpPr txBox="1">
            <a:spLocks/>
          </p:cNvSpPr>
          <p:nvPr/>
        </p:nvSpPr>
        <p:spPr>
          <a:xfrm>
            <a:off x="6214873" y="1494737"/>
            <a:ext cx="406593" cy="432171"/>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1429" dirty="0"/>
              <a:t>9</a:t>
            </a:r>
          </a:p>
          <a:p>
            <a:r>
              <a:rPr lang="ja-JP" altLang="en-US" sz="1429" dirty="0"/>
              <a:t>人</a:t>
            </a:r>
            <a:endParaRPr lang="en-US" altLang="ja-JP" sz="1429" dirty="0"/>
          </a:p>
        </p:txBody>
      </p:sp>
      <p:sp>
        <p:nvSpPr>
          <p:cNvPr id="56" name="正方形/長方形 55">
            <a:extLst>
              <a:ext uri="{FF2B5EF4-FFF2-40B4-BE49-F238E27FC236}">
                <a16:creationId xmlns:a16="http://schemas.microsoft.com/office/drawing/2014/main" id="{89C52D11-09B9-46C6-9DD9-0105CAB66591}"/>
              </a:ext>
            </a:extLst>
          </p:cNvPr>
          <p:cNvSpPr/>
          <p:nvPr/>
        </p:nvSpPr>
        <p:spPr>
          <a:xfrm>
            <a:off x="7035259" y="2038022"/>
            <a:ext cx="637387" cy="66585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57" name="タイトル 1">
            <a:extLst>
              <a:ext uri="{FF2B5EF4-FFF2-40B4-BE49-F238E27FC236}">
                <a16:creationId xmlns:a16="http://schemas.microsoft.com/office/drawing/2014/main" id="{6663912A-9D15-4D75-BB6B-23BEF0380137}"/>
              </a:ext>
            </a:extLst>
          </p:cNvPr>
          <p:cNvSpPr txBox="1">
            <a:spLocks/>
          </p:cNvSpPr>
          <p:nvPr/>
        </p:nvSpPr>
        <p:spPr>
          <a:xfrm>
            <a:off x="7041976" y="2178846"/>
            <a:ext cx="723907" cy="432171"/>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1286" dirty="0">
                <a:solidFill>
                  <a:schemeClr val="bg1"/>
                </a:solidFill>
              </a:rPr>
              <a:t>1115</a:t>
            </a:r>
            <a:r>
              <a:rPr lang="ja-JP" altLang="en-US" sz="1286" dirty="0">
                <a:solidFill>
                  <a:schemeClr val="bg1"/>
                </a:solidFill>
              </a:rPr>
              <a:t>品</a:t>
            </a:r>
            <a:endParaRPr lang="en-US" altLang="ja-JP" sz="1286" dirty="0">
              <a:solidFill>
                <a:schemeClr val="bg1"/>
              </a:solidFill>
            </a:endParaRPr>
          </a:p>
          <a:p>
            <a:r>
              <a:rPr lang="en-US" altLang="ja-JP" sz="1286" dirty="0">
                <a:solidFill>
                  <a:schemeClr val="bg1"/>
                </a:solidFill>
              </a:rPr>
              <a:t>609kg</a:t>
            </a:r>
          </a:p>
        </p:txBody>
      </p:sp>
      <p:sp>
        <p:nvSpPr>
          <p:cNvPr id="58" name="正方形/長方形 57">
            <a:extLst>
              <a:ext uri="{FF2B5EF4-FFF2-40B4-BE49-F238E27FC236}">
                <a16:creationId xmlns:a16="http://schemas.microsoft.com/office/drawing/2014/main" id="{0FC20D23-D039-4238-AD2F-9AFF96900FFF}"/>
              </a:ext>
            </a:extLst>
          </p:cNvPr>
          <p:cNvSpPr/>
          <p:nvPr/>
        </p:nvSpPr>
        <p:spPr>
          <a:xfrm>
            <a:off x="6572792" y="1328006"/>
            <a:ext cx="322583" cy="6632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86" dirty="0">
                <a:solidFill>
                  <a:schemeClr val="bg1"/>
                </a:solidFill>
              </a:rPr>
              <a:t>5</a:t>
            </a:r>
          </a:p>
          <a:p>
            <a:pPr algn="ctr"/>
            <a:r>
              <a:rPr kumimoji="1" lang="ja-JP" altLang="en-US" sz="1286" dirty="0">
                <a:solidFill>
                  <a:schemeClr val="bg1"/>
                </a:solidFill>
              </a:rPr>
              <a:t>人</a:t>
            </a:r>
          </a:p>
        </p:txBody>
      </p:sp>
      <p:sp>
        <p:nvSpPr>
          <p:cNvPr id="60" name="正方形/長方形 59">
            <a:extLst>
              <a:ext uri="{FF2B5EF4-FFF2-40B4-BE49-F238E27FC236}">
                <a16:creationId xmlns:a16="http://schemas.microsoft.com/office/drawing/2014/main" id="{2F3D2B38-8E59-4361-B721-87585094D693}"/>
              </a:ext>
            </a:extLst>
          </p:cNvPr>
          <p:cNvSpPr/>
          <p:nvPr/>
        </p:nvSpPr>
        <p:spPr>
          <a:xfrm>
            <a:off x="6609906" y="2043422"/>
            <a:ext cx="506310" cy="66585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59" name="タイトル 1">
            <a:extLst>
              <a:ext uri="{FF2B5EF4-FFF2-40B4-BE49-F238E27FC236}">
                <a16:creationId xmlns:a16="http://schemas.microsoft.com/office/drawing/2014/main" id="{3EFDDB7F-25E4-4768-97CF-A19BA3BB2B23}"/>
              </a:ext>
            </a:extLst>
          </p:cNvPr>
          <p:cNvSpPr txBox="1">
            <a:spLocks/>
          </p:cNvSpPr>
          <p:nvPr/>
        </p:nvSpPr>
        <p:spPr>
          <a:xfrm>
            <a:off x="3702780" y="2618813"/>
            <a:ext cx="5503167" cy="432171"/>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1429" dirty="0"/>
              <a:t>※</a:t>
            </a:r>
            <a:r>
              <a:rPr lang="ja-JP" altLang="en-US" sz="1429" dirty="0"/>
              <a:t>白字は</a:t>
            </a:r>
            <a:r>
              <a:rPr lang="en-US" altLang="ja-JP" sz="1429" dirty="0"/>
              <a:t>11/1</a:t>
            </a:r>
            <a:r>
              <a:rPr lang="ja-JP" altLang="en-US" sz="1429" dirty="0"/>
              <a:t>～</a:t>
            </a:r>
            <a:r>
              <a:rPr lang="en-US" altLang="ja-JP" sz="1429" dirty="0"/>
              <a:t>14</a:t>
            </a:r>
            <a:r>
              <a:rPr lang="ja-JP" altLang="en-US" sz="1429" dirty="0"/>
              <a:t>の常設型フードドライブの実績です</a:t>
            </a:r>
            <a:endParaRPr lang="en-US" altLang="ja-JP" sz="1429" dirty="0"/>
          </a:p>
        </p:txBody>
      </p:sp>
      <p:sp>
        <p:nvSpPr>
          <p:cNvPr id="61" name="タイトル 1">
            <a:extLst>
              <a:ext uri="{FF2B5EF4-FFF2-40B4-BE49-F238E27FC236}">
                <a16:creationId xmlns:a16="http://schemas.microsoft.com/office/drawing/2014/main" id="{3C08198E-401C-41F5-A5BA-E731B3CCA18A}"/>
              </a:ext>
            </a:extLst>
          </p:cNvPr>
          <p:cNvSpPr txBox="1">
            <a:spLocks/>
          </p:cNvSpPr>
          <p:nvPr/>
        </p:nvSpPr>
        <p:spPr>
          <a:xfrm>
            <a:off x="6548488" y="2192970"/>
            <a:ext cx="621831" cy="432171"/>
          </a:xfrm>
          <a:prstGeom prst="rect">
            <a:avLst/>
          </a:prstGeom>
        </p:spPr>
        <p:txBody>
          <a:bodyPr vert="horz" lIns="65314" tIns="32657" rIns="65314" bIns="32657"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r>
              <a:rPr lang="en-US" altLang="ja-JP" sz="1429" dirty="0"/>
              <a:t>86</a:t>
            </a:r>
            <a:r>
              <a:rPr lang="ja-JP" altLang="en-US" sz="1429" dirty="0"/>
              <a:t>品</a:t>
            </a:r>
            <a:endParaRPr lang="en-US" altLang="ja-JP" sz="1429" dirty="0"/>
          </a:p>
          <a:p>
            <a:r>
              <a:rPr lang="en-US" altLang="ja-JP" sz="1429" dirty="0"/>
              <a:t>27kg</a:t>
            </a:r>
          </a:p>
        </p:txBody>
      </p:sp>
      <p:sp>
        <p:nvSpPr>
          <p:cNvPr id="7" name="正方形/長方形 6">
            <a:extLst>
              <a:ext uri="{FF2B5EF4-FFF2-40B4-BE49-F238E27FC236}">
                <a16:creationId xmlns:a16="http://schemas.microsoft.com/office/drawing/2014/main" id="{474E009E-0D38-496A-83EB-B24E1D5ED5FB}"/>
              </a:ext>
            </a:extLst>
          </p:cNvPr>
          <p:cNvSpPr/>
          <p:nvPr/>
        </p:nvSpPr>
        <p:spPr>
          <a:xfrm>
            <a:off x="4168998" y="3325349"/>
            <a:ext cx="4718349" cy="3213554"/>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endParaRPr kumimoji="1" lang="ja-JP" altLang="en-US" sz="1286"/>
          </a:p>
        </p:txBody>
      </p:sp>
      <p:sp>
        <p:nvSpPr>
          <p:cNvPr id="62" name="吹き出し: 円形 61">
            <a:extLst>
              <a:ext uri="{FF2B5EF4-FFF2-40B4-BE49-F238E27FC236}">
                <a16:creationId xmlns:a16="http://schemas.microsoft.com/office/drawing/2014/main" id="{6227BF52-394D-4ED8-BF8D-B6F7557BCAE9}"/>
              </a:ext>
            </a:extLst>
          </p:cNvPr>
          <p:cNvSpPr/>
          <p:nvPr/>
        </p:nvSpPr>
        <p:spPr>
          <a:xfrm>
            <a:off x="3352391" y="5768564"/>
            <a:ext cx="2341566" cy="809766"/>
          </a:xfrm>
          <a:prstGeom prst="wedgeEllipseCallout">
            <a:avLst>
              <a:gd name="adj1" fmla="val 37071"/>
              <a:gd name="adj2" fmla="val 30531"/>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714" dirty="0"/>
              <a:t>少しだけど</a:t>
            </a:r>
            <a:endParaRPr kumimoji="1" lang="en-US" altLang="ja-JP" sz="1714" dirty="0"/>
          </a:p>
          <a:p>
            <a:r>
              <a:rPr kumimoji="1" lang="ja-JP" altLang="en-US" sz="1714" dirty="0"/>
              <a:t>使ってください</a:t>
            </a:r>
          </a:p>
        </p:txBody>
      </p:sp>
      <p:sp>
        <p:nvSpPr>
          <p:cNvPr id="63" name="吹き出し: 円形 62">
            <a:extLst>
              <a:ext uri="{FF2B5EF4-FFF2-40B4-BE49-F238E27FC236}">
                <a16:creationId xmlns:a16="http://schemas.microsoft.com/office/drawing/2014/main" id="{3D405F9B-0887-401C-80D0-E21B33C9FF0E}"/>
              </a:ext>
            </a:extLst>
          </p:cNvPr>
          <p:cNvSpPr/>
          <p:nvPr/>
        </p:nvSpPr>
        <p:spPr>
          <a:xfrm>
            <a:off x="3330219" y="4540779"/>
            <a:ext cx="2021062" cy="1052964"/>
          </a:xfrm>
          <a:prstGeom prst="wedgeEllipseCallout">
            <a:avLst>
              <a:gd name="adj1" fmla="val 37071"/>
              <a:gd name="adj2" fmla="val 30531"/>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714" dirty="0"/>
              <a:t>がんばってください</a:t>
            </a:r>
          </a:p>
        </p:txBody>
      </p:sp>
    </p:spTree>
    <p:extLst>
      <p:ext uri="{BB962C8B-B14F-4D97-AF65-F5344CB8AC3E}">
        <p14:creationId xmlns:p14="http://schemas.microsoft.com/office/powerpoint/2010/main" val="2670569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F098E05-7159-4FDC-BE58-E3F13A7D23FB}"/>
              </a:ext>
            </a:extLst>
          </p:cNvPr>
          <p:cNvPicPr>
            <a:picLocks noChangeAspect="1"/>
          </p:cNvPicPr>
          <p:nvPr/>
        </p:nvPicPr>
        <p:blipFill>
          <a:blip r:embed="rId2"/>
          <a:stretch>
            <a:fillRect/>
          </a:stretch>
        </p:blipFill>
        <p:spPr>
          <a:xfrm>
            <a:off x="2337058" y="2794153"/>
            <a:ext cx="2275926" cy="3218302"/>
          </a:xfrm>
          <a:prstGeom prst="rect">
            <a:avLst/>
          </a:prstGeom>
        </p:spPr>
      </p:pic>
      <p:pic>
        <p:nvPicPr>
          <p:cNvPr id="8" name="図 7">
            <a:extLst>
              <a:ext uri="{FF2B5EF4-FFF2-40B4-BE49-F238E27FC236}">
                <a16:creationId xmlns:a16="http://schemas.microsoft.com/office/drawing/2014/main" id="{8B728487-05B0-4DF5-B358-FAD289E86967}"/>
              </a:ext>
            </a:extLst>
          </p:cNvPr>
          <p:cNvPicPr>
            <a:picLocks noChangeAspect="1"/>
          </p:cNvPicPr>
          <p:nvPr/>
        </p:nvPicPr>
        <p:blipFill>
          <a:blip r:embed="rId3"/>
          <a:stretch>
            <a:fillRect/>
          </a:stretch>
        </p:blipFill>
        <p:spPr>
          <a:xfrm>
            <a:off x="6792543" y="2826159"/>
            <a:ext cx="2290325" cy="3186296"/>
          </a:xfrm>
          <a:prstGeom prst="rect">
            <a:avLst/>
          </a:prstGeom>
        </p:spPr>
      </p:pic>
      <p:sp>
        <p:nvSpPr>
          <p:cNvPr id="2" name="タイトル 1">
            <a:extLst>
              <a:ext uri="{FF2B5EF4-FFF2-40B4-BE49-F238E27FC236}">
                <a16:creationId xmlns:a16="http://schemas.microsoft.com/office/drawing/2014/main" id="{21B294CF-EB60-45EF-88B6-D8023826F20A}"/>
              </a:ext>
            </a:extLst>
          </p:cNvPr>
          <p:cNvSpPr>
            <a:spLocks noGrp="1"/>
          </p:cNvSpPr>
          <p:nvPr>
            <p:ph type="title"/>
          </p:nvPr>
        </p:nvSpPr>
        <p:spPr>
          <a:xfrm>
            <a:off x="258944" y="331597"/>
            <a:ext cx="5193194" cy="2119192"/>
          </a:xfrm>
          <a:solidFill>
            <a:schemeClr val="bg1"/>
          </a:solidFill>
        </p:spPr>
        <p:txBody>
          <a:bodyPr>
            <a:normAutofit fontScale="90000"/>
          </a:bodyPr>
          <a:lstStyle/>
          <a:p>
            <a:r>
              <a:rPr kumimoji="1" lang="ja-JP" altLang="en-US" dirty="0">
                <a:solidFill>
                  <a:srgbClr val="C00000"/>
                </a:solidFill>
              </a:rPr>
              <a:t>区</a:t>
            </a:r>
            <a:r>
              <a:rPr kumimoji="1" lang="ja-JP" altLang="en-US" dirty="0"/>
              <a:t>ネットワークでも</a:t>
            </a:r>
            <a:br>
              <a:rPr kumimoji="1" lang="en-US" altLang="ja-JP" dirty="0"/>
            </a:br>
            <a:r>
              <a:rPr kumimoji="1" lang="ja-JP" altLang="en-US" dirty="0"/>
              <a:t>　　</a:t>
            </a:r>
            <a:r>
              <a:rPr kumimoji="1" lang="ja-JP" altLang="en-US" dirty="0">
                <a:solidFill>
                  <a:srgbClr val="0070C0"/>
                </a:solidFill>
              </a:rPr>
              <a:t>フードドライブ</a:t>
            </a:r>
            <a:r>
              <a:rPr kumimoji="1" lang="ja-JP" altLang="en-US" dirty="0"/>
              <a:t>が</a:t>
            </a:r>
            <a:br>
              <a:rPr kumimoji="1" lang="en-US" altLang="ja-JP" dirty="0"/>
            </a:br>
            <a:r>
              <a:rPr kumimoji="1" lang="ja-JP" altLang="en-US" dirty="0"/>
              <a:t>　　　　広がっています</a:t>
            </a:r>
          </a:p>
        </p:txBody>
      </p:sp>
      <p:pic>
        <p:nvPicPr>
          <p:cNvPr id="4" name="図 3">
            <a:extLst>
              <a:ext uri="{FF2B5EF4-FFF2-40B4-BE49-F238E27FC236}">
                <a16:creationId xmlns:a16="http://schemas.microsoft.com/office/drawing/2014/main" id="{7889CF47-7387-45F3-8B64-2D0119704313}"/>
              </a:ext>
            </a:extLst>
          </p:cNvPr>
          <p:cNvPicPr>
            <a:picLocks noChangeAspect="1"/>
          </p:cNvPicPr>
          <p:nvPr/>
        </p:nvPicPr>
        <p:blipFill>
          <a:blip r:embed="rId4"/>
          <a:stretch>
            <a:fillRect/>
          </a:stretch>
        </p:blipFill>
        <p:spPr>
          <a:xfrm>
            <a:off x="5452138" y="232807"/>
            <a:ext cx="3468023" cy="2405667"/>
          </a:xfrm>
          <a:prstGeom prst="rect">
            <a:avLst/>
          </a:prstGeom>
        </p:spPr>
      </p:pic>
      <p:pic>
        <p:nvPicPr>
          <p:cNvPr id="5" name="図 4">
            <a:extLst>
              <a:ext uri="{FF2B5EF4-FFF2-40B4-BE49-F238E27FC236}">
                <a16:creationId xmlns:a16="http://schemas.microsoft.com/office/drawing/2014/main" id="{2581288F-95BD-4BED-8EDD-CE448AF2DED1}"/>
              </a:ext>
            </a:extLst>
          </p:cNvPr>
          <p:cNvPicPr>
            <a:picLocks noChangeAspect="1"/>
          </p:cNvPicPr>
          <p:nvPr/>
        </p:nvPicPr>
        <p:blipFill>
          <a:blip r:embed="rId5"/>
          <a:stretch>
            <a:fillRect/>
          </a:stretch>
        </p:blipFill>
        <p:spPr>
          <a:xfrm>
            <a:off x="4551509" y="2826159"/>
            <a:ext cx="2275926" cy="3186296"/>
          </a:xfrm>
          <a:prstGeom prst="rect">
            <a:avLst/>
          </a:prstGeom>
          <a:ln>
            <a:solidFill>
              <a:schemeClr val="bg1">
                <a:lumMod val="75000"/>
              </a:schemeClr>
            </a:solidFill>
          </a:ln>
        </p:spPr>
      </p:pic>
      <p:pic>
        <p:nvPicPr>
          <p:cNvPr id="6" name="図 5">
            <a:extLst>
              <a:ext uri="{FF2B5EF4-FFF2-40B4-BE49-F238E27FC236}">
                <a16:creationId xmlns:a16="http://schemas.microsoft.com/office/drawing/2014/main" id="{257F9FD0-80F8-4FA0-8583-59D84225E7D5}"/>
              </a:ext>
            </a:extLst>
          </p:cNvPr>
          <p:cNvPicPr>
            <a:picLocks noChangeAspect="1"/>
          </p:cNvPicPr>
          <p:nvPr/>
        </p:nvPicPr>
        <p:blipFill>
          <a:blip r:embed="rId6"/>
          <a:stretch>
            <a:fillRect/>
          </a:stretch>
        </p:blipFill>
        <p:spPr>
          <a:xfrm>
            <a:off x="61132" y="2795577"/>
            <a:ext cx="2275926" cy="3216878"/>
          </a:xfrm>
          <a:prstGeom prst="rect">
            <a:avLst/>
          </a:prstGeom>
          <a:ln>
            <a:solidFill>
              <a:schemeClr val="bg1">
                <a:lumMod val="75000"/>
              </a:schemeClr>
            </a:solidFill>
          </a:ln>
        </p:spPr>
      </p:pic>
    </p:spTree>
    <p:extLst>
      <p:ext uri="{BB962C8B-B14F-4D97-AF65-F5344CB8AC3E}">
        <p14:creationId xmlns:p14="http://schemas.microsoft.com/office/powerpoint/2010/main" val="3498083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52990DD-F76E-47FC-B5CF-6A267FD678B4}"/>
              </a:ext>
            </a:extLst>
          </p:cNvPr>
          <p:cNvSpPr txBox="1">
            <a:spLocks noChangeArrowheads="1"/>
          </p:cNvSpPr>
          <p:nvPr/>
        </p:nvSpPr>
        <p:spPr bwMode="auto">
          <a:xfrm>
            <a:off x="0" y="0"/>
            <a:ext cx="9144000" cy="6334539"/>
          </a:xfrm>
          <a:prstGeom prst="rect">
            <a:avLst/>
          </a:prstGeom>
          <a:blipFill dpi="0" rotWithShape="1">
            <a:blip r:embed="rId2"/>
            <a:srcRect/>
            <a:stretch>
              <a:fillRect/>
            </a:stretch>
          </a:blipFill>
          <a:ln>
            <a:noFill/>
          </a:ln>
        </p:spPr>
        <p:txBody>
          <a:bodyPr lIns="74295" tIns="8890" rIns="74295" bIns="8890" upright="1"/>
          <a:lstStyle/>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r>
              <a:rPr lang="ja-JP" altLang="en-US" b="1" dirty="0"/>
              <a:t>　　　　　　</a:t>
            </a:r>
            <a:endParaRPr lang="en-US" altLang="ja-JP" b="1" dirty="0"/>
          </a:p>
          <a:p>
            <a:r>
              <a:rPr lang="ja-JP" altLang="en-US" b="1" dirty="0"/>
              <a:t>　　　　　　</a:t>
            </a:r>
            <a:endParaRPr lang="en-US" altLang="ja-JP" b="1" dirty="0"/>
          </a:p>
          <a:p>
            <a:r>
              <a:rPr lang="ja-JP" altLang="en-US" b="1" dirty="0"/>
              <a:t>　　　　　　</a:t>
            </a:r>
            <a:endParaRPr lang="en-US" altLang="ja-JP" sz="2400" b="1" dirty="0"/>
          </a:p>
          <a:p>
            <a:r>
              <a:rPr lang="ja-JP" altLang="en-US" sz="2400" b="1" dirty="0"/>
              <a:t>　　　　　　　　</a:t>
            </a:r>
            <a:r>
              <a:rPr lang="ja-JP" altLang="ja-JP" sz="2400" b="1" dirty="0"/>
              <a:t>・</a:t>
            </a:r>
            <a:r>
              <a:rPr lang="ja-JP" altLang="en-US" sz="2400" b="1" dirty="0"/>
              <a:t>英彰子ども食堂　ここなら</a:t>
            </a:r>
            <a:r>
              <a:rPr lang="ja-JP" altLang="ja-JP" sz="2400" b="1" dirty="0"/>
              <a:t>（堺区）</a:t>
            </a:r>
            <a:endParaRPr lang="ja-JP" altLang="ja-JP" sz="2400" dirty="0"/>
          </a:p>
          <a:p>
            <a:r>
              <a:rPr lang="ja-JP" altLang="en-US" sz="2400" b="1" dirty="0"/>
              <a:t>　　　　　　　　</a:t>
            </a:r>
            <a:r>
              <a:rPr lang="ja-JP" altLang="ja-JP" sz="2400" b="1" dirty="0"/>
              <a:t>・</a:t>
            </a:r>
            <a:r>
              <a:rPr lang="ja-JP" altLang="en-US" sz="2400" b="1" dirty="0"/>
              <a:t>くすのき子ども食堂</a:t>
            </a:r>
            <a:r>
              <a:rPr lang="ja-JP" altLang="ja-JP" sz="2400" b="1" dirty="0"/>
              <a:t>（</a:t>
            </a:r>
            <a:r>
              <a:rPr lang="ja-JP" altLang="en-US" sz="2400" b="1" dirty="0"/>
              <a:t>堺</a:t>
            </a:r>
            <a:r>
              <a:rPr lang="ja-JP" altLang="ja-JP" sz="2400" b="1" dirty="0"/>
              <a:t>区）</a:t>
            </a:r>
            <a:endParaRPr lang="ja-JP" altLang="ja-JP" sz="2400" dirty="0"/>
          </a:p>
          <a:p>
            <a:r>
              <a:rPr lang="ja-JP" altLang="en-US" sz="2400" b="1" dirty="0"/>
              <a:t>　　　　　　　　</a:t>
            </a:r>
            <a:r>
              <a:rPr lang="ja-JP" altLang="ja-JP" sz="2400" b="1" dirty="0"/>
              <a:t>・</a:t>
            </a:r>
            <a:r>
              <a:rPr lang="ja-JP" altLang="en-US" sz="2400" b="1" dirty="0"/>
              <a:t>のんびり</a:t>
            </a:r>
            <a:r>
              <a:rPr lang="ja-JP" altLang="ja-JP" sz="2400" b="1" dirty="0"/>
              <a:t>食堂（西区）</a:t>
            </a:r>
            <a:endParaRPr lang="ja-JP" altLang="ja-JP" sz="2400" dirty="0"/>
          </a:p>
        </p:txBody>
      </p:sp>
      <p:sp>
        <p:nvSpPr>
          <p:cNvPr id="2" name="角丸四角形 1">
            <a:extLst>
              <a:ext uri="{FF2B5EF4-FFF2-40B4-BE49-F238E27FC236}">
                <a16:creationId xmlns:a16="http://schemas.microsoft.com/office/drawing/2014/main" id="{FEDDD1D0-4EC6-45DE-B9F5-18DF343621FA}"/>
              </a:ext>
            </a:extLst>
          </p:cNvPr>
          <p:cNvSpPr/>
          <p:nvPr/>
        </p:nvSpPr>
        <p:spPr>
          <a:xfrm>
            <a:off x="1143021" y="2226608"/>
            <a:ext cx="6857951" cy="1440929"/>
          </a:xfrm>
          <a:prstGeom prst="roundRect">
            <a:avLst/>
          </a:prstGeom>
          <a:solidFill>
            <a:schemeClr val="accent4">
              <a:lumMod val="20000"/>
              <a:lumOff val="80000"/>
            </a:schemeClr>
          </a:solidFill>
          <a:ln>
            <a:noFill/>
          </a:ln>
          <a:effectLst>
            <a:outerShdw blurRad="50800" dist="50800" dir="5400000" algn="ctr" rotWithShape="0">
              <a:schemeClr val="bg1">
                <a:alpha val="93000"/>
              </a:schemeClr>
            </a:outerShdw>
            <a:reflection stA="93000" endPos="65000" dist="50800" dir="5400000" sy="-100000" algn="bl" rotWithShape="0"/>
            <a:softEdge rad="2413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 name="タイトル 1">
            <a:extLst>
              <a:ext uri="{FF2B5EF4-FFF2-40B4-BE49-F238E27FC236}">
                <a16:creationId xmlns:a16="http://schemas.microsoft.com/office/drawing/2014/main" id="{0AF92351-D8E3-4969-B178-92E440495F34}"/>
              </a:ext>
            </a:extLst>
          </p:cNvPr>
          <p:cNvSpPr txBox="1">
            <a:spLocks noChangeArrowheads="1"/>
          </p:cNvSpPr>
          <p:nvPr/>
        </p:nvSpPr>
        <p:spPr>
          <a:xfrm>
            <a:off x="628647" y="2284292"/>
            <a:ext cx="7886700" cy="13255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sz="6600" b="1" dirty="0">
                <a:solidFill>
                  <a:schemeClr val="accent5">
                    <a:lumMod val="50000"/>
                  </a:schemeClr>
                </a:solidFill>
                <a:latin typeface="UD デジタル 教科書体 NP-B" panose="02020700000000000000" pitchFamily="18" charset="-128"/>
                <a:ea typeface="UD デジタル 教科書体 NP-B" panose="02020700000000000000" pitchFamily="18" charset="-128"/>
              </a:rPr>
              <a:t>話題提供</a:t>
            </a:r>
          </a:p>
        </p:txBody>
      </p:sp>
      <p:sp>
        <p:nvSpPr>
          <p:cNvPr id="9" name="タイトル 1">
            <a:extLst>
              <a:ext uri="{FF2B5EF4-FFF2-40B4-BE49-F238E27FC236}">
                <a16:creationId xmlns:a16="http://schemas.microsoft.com/office/drawing/2014/main" id="{5C218542-E595-47FC-AE1A-BF1CE4942EE9}"/>
              </a:ext>
            </a:extLst>
          </p:cNvPr>
          <p:cNvSpPr txBox="1">
            <a:spLocks noChangeArrowheads="1"/>
          </p:cNvSpPr>
          <p:nvPr/>
        </p:nvSpPr>
        <p:spPr>
          <a:xfrm>
            <a:off x="1570173" y="669897"/>
            <a:ext cx="6003646" cy="13255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sz="3200" b="1" dirty="0">
                <a:latin typeface="UD デジタル 教科書体 NP-B" panose="02020700000000000000" pitchFamily="18" charset="-128"/>
                <a:ea typeface="UD デジタル 教科書体 NP-B" panose="02020700000000000000" pitchFamily="18" charset="-128"/>
              </a:rPr>
              <a:t>子ども食堂での</a:t>
            </a:r>
            <a:endParaRPr lang="en-US" altLang="ja-JP" sz="3200" b="1" dirty="0">
              <a:latin typeface="UD デジタル 教科書体 NP-B" panose="02020700000000000000" pitchFamily="18" charset="-128"/>
              <a:ea typeface="UD デジタル 教科書体 NP-B" panose="02020700000000000000" pitchFamily="18" charset="-128"/>
            </a:endParaRPr>
          </a:p>
          <a:p>
            <a:pPr algn="ctr"/>
            <a:r>
              <a:rPr lang="ja-JP" altLang="en-US" sz="3200" b="1" dirty="0">
                <a:latin typeface="UD デジタル 教科書体 NP-B" panose="02020700000000000000" pitchFamily="18" charset="-128"/>
                <a:ea typeface="UD デジタル 教科書体 NP-B" panose="02020700000000000000" pitchFamily="18" charset="-128"/>
              </a:rPr>
              <a:t>　子どもたちのかかわり</a:t>
            </a:r>
          </a:p>
        </p:txBody>
      </p:sp>
    </p:spTree>
    <p:extLst>
      <p:ext uri="{BB962C8B-B14F-4D97-AF65-F5344CB8AC3E}">
        <p14:creationId xmlns:p14="http://schemas.microsoft.com/office/powerpoint/2010/main" val="365512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52990DD-F76E-47FC-B5CF-6A267FD678B4}"/>
              </a:ext>
            </a:extLst>
          </p:cNvPr>
          <p:cNvSpPr txBox="1">
            <a:spLocks noChangeArrowheads="1"/>
          </p:cNvSpPr>
          <p:nvPr/>
        </p:nvSpPr>
        <p:spPr bwMode="auto">
          <a:xfrm>
            <a:off x="0" y="0"/>
            <a:ext cx="9144000" cy="6334539"/>
          </a:xfrm>
          <a:prstGeom prst="rect">
            <a:avLst/>
          </a:prstGeom>
          <a:blipFill dpi="0" rotWithShape="1">
            <a:blip r:embed="rId2"/>
            <a:srcRect/>
            <a:stretch>
              <a:fillRect/>
            </a:stretch>
          </a:blipFill>
          <a:ln>
            <a:noFill/>
          </a:ln>
        </p:spPr>
        <p:txBody>
          <a:bodyPr lIns="74295" tIns="8890" rIns="74295" bIns="8890" upright="1"/>
          <a:lstStyle/>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endParaRPr lang="en-US" altLang="ja-JP" b="1" dirty="0"/>
          </a:p>
          <a:p>
            <a:r>
              <a:rPr lang="ja-JP" altLang="en-US" b="1" dirty="0"/>
              <a:t>　　　　　　</a:t>
            </a:r>
            <a:endParaRPr lang="en-US" altLang="ja-JP" b="1" dirty="0"/>
          </a:p>
          <a:p>
            <a:r>
              <a:rPr lang="ja-JP" altLang="en-US" b="1" dirty="0"/>
              <a:t>　　　　　　</a:t>
            </a:r>
            <a:endParaRPr lang="en-US" altLang="ja-JP" b="1" dirty="0"/>
          </a:p>
          <a:p>
            <a:r>
              <a:rPr lang="ja-JP" altLang="en-US" b="1" dirty="0"/>
              <a:t>　　　　　　</a:t>
            </a:r>
            <a:endParaRPr lang="en-US" altLang="ja-JP" sz="2400" b="1" dirty="0"/>
          </a:p>
          <a:p>
            <a:r>
              <a:rPr lang="ja-JP" altLang="en-US" sz="2400" b="1" dirty="0"/>
              <a:t>　　　　　　　</a:t>
            </a:r>
            <a:endParaRPr lang="ja-JP" altLang="ja-JP" sz="2400" dirty="0"/>
          </a:p>
        </p:txBody>
      </p:sp>
      <p:sp>
        <p:nvSpPr>
          <p:cNvPr id="2" name="角丸四角形 1">
            <a:extLst>
              <a:ext uri="{FF2B5EF4-FFF2-40B4-BE49-F238E27FC236}">
                <a16:creationId xmlns:a16="http://schemas.microsoft.com/office/drawing/2014/main" id="{FEDDD1D0-4EC6-45DE-B9F5-18DF343621FA}"/>
              </a:ext>
            </a:extLst>
          </p:cNvPr>
          <p:cNvSpPr/>
          <p:nvPr/>
        </p:nvSpPr>
        <p:spPr>
          <a:xfrm>
            <a:off x="1143022" y="2340523"/>
            <a:ext cx="6543239" cy="1440929"/>
          </a:xfrm>
          <a:prstGeom prst="roundRect">
            <a:avLst/>
          </a:prstGeom>
          <a:solidFill>
            <a:schemeClr val="accent4">
              <a:lumMod val="20000"/>
              <a:lumOff val="80000"/>
            </a:schemeClr>
          </a:solidFill>
          <a:ln>
            <a:noFill/>
          </a:ln>
          <a:effectLst>
            <a:outerShdw blurRad="50800" dist="50800" dir="5400000" algn="ctr" rotWithShape="0">
              <a:schemeClr val="bg1">
                <a:alpha val="93000"/>
              </a:schemeClr>
            </a:outerShdw>
            <a:reflection stA="93000" endPos="65000" dist="50800" dir="5400000" sy="-100000" algn="bl" rotWithShape="0"/>
            <a:softEdge rad="2413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 name="タイトル 1">
            <a:extLst>
              <a:ext uri="{FF2B5EF4-FFF2-40B4-BE49-F238E27FC236}">
                <a16:creationId xmlns:a16="http://schemas.microsoft.com/office/drawing/2014/main" id="{0AF92351-D8E3-4969-B178-92E440495F34}"/>
              </a:ext>
            </a:extLst>
          </p:cNvPr>
          <p:cNvSpPr txBox="1">
            <a:spLocks noChangeArrowheads="1"/>
          </p:cNvSpPr>
          <p:nvPr/>
        </p:nvSpPr>
        <p:spPr>
          <a:xfrm>
            <a:off x="628650" y="2140745"/>
            <a:ext cx="7886700" cy="1440929"/>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sz="6600" b="1" dirty="0">
                <a:solidFill>
                  <a:schemeClr val="accent5">
                    <a:lumMod val="50000"/>
                  </a:schemeClr>
                </a:solidFill>
                <a:latin typeface="UD デジタル 教科書体 NP-B" panose="02020700000000000000" pitchFamily="18" charset="-128"/>
                <a:ea typeface="UD デジタル 教科書体 NP-B" panose="02020700000000000000" pitchFamily="18" charset="-128"/>
              </a:rPr>
              <a:t>子どもたちのためにも</a:t>
            </a:r>
            <a:endParaRPr lang="en-US" altLang="ja-JP" sz="6600" b="1" dirty="0">
              <a:solidFill>
                <a:schemeClr val="accent5">
                  <a:lumMod val="50000"/>
                </a:schemeClr>
              </a:solidFill>
              <a:latin typeface="UD デジタル 教科書体 NP-B" panose="02020700000000000000" pitchFamily="18" charset="-128"/>
              <a:ea typeface="UD デジタル 教科書体 NP-B" panose="02020700000000000000" pitchFamily="18" charset="-128"/>
            </a:endParaRPr>
          </a:p>
          <a:p>
            <a:pPr algn="ctr"/>
            <a:r>
              <a:rPr lang="ja-JP" altLang="en-US" sz="6600" b="1" dirty="0">
                <a:solidFill>
                  <a:schemeClr val="accent5">
                    <a:lumMod val="50000"/>
                  </a:schemeClr>
                </a:solidFill>
                <a:latin typeface="UD デジタル 教科書体 NP-B" panose="02020700000000000000" pitchFamily="18" charset="-128"/>
                <a:ea typeface="UD デジタル 教科書体 NP-B" panose="02020700000000000000" pitchFamily="18" charset="-128"/>
              </a:rPr>
              <a:t>守りましょう</a:t>
            </a:r>
          </a:p>
        </p:txBody>
      </p:sp>
      <p:sp>
        <p:nvSpPr>
          <p:cNvPr id="6" name="タイトル 1">
            <a:extLst>
              <a:ext uri="{FF2B5EF4-FFF2-40B4-BE49-F238E27FC236}">
                <a16:creationId xmlns:a16="http://schemas.microsoft.com/office/drawing/2014/main" id="{D1D6A367-CBED-4A02-8B36-83A7DFA50BFE}"/>
              </a:ext>
            </a:extLst>
          </p:cNvPr>
          <p:cNvSpPr txBox="1">
            <a:spLocks noChangeArrowheads="1"/>
          </p:cNvSpPr>
          <p:nvPr/>
        </p:nvSpPr>
        <p:spPr>
          <a:xfrm>
            <a:off x="1682615" y="3429000"/>
            <a:ext cx="6003646" cy="13255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endParaRPr lang="ja-JP" altLang="en-US" sz="3200" b="1" dirty="0">
              <a:latin typeface="UD デジタル 教科書体 NP-B" panose="02020700000000000000" pitchFamily="18" charset="-128"/>
              <a:ea typeface="UD デジタル 教科書体 NP-B" panose="02020700000000000000" pitchFamily="18" charset="-128"/>
            </a:endParaRPr>
          </a:p>
        </p:txBody>
      </p:sp>
      <p:sp>
        <p:nvSpPr>
          <p:cNvPr id="7" name="タイトル 1">
            <a:extLst>
              <a:ext uri="{FF2B5EF4-FFF2-40B4-BE49-F238E27FC236}">
                <a16:creationId xmlns:a16="http://schemas.microsoft.com/office/drawing/2014/main" id="{BDDCF1EE-B2D6-4E31-89D1-7916174B995C}"/>
              </a:ext>
            </a:extLst>
          </p:cNvPr>
          <p:cNvSpPr txBox="1">
            <a:spLocks noChangeArrowheads="1"/>
          </p:cNvSpPr>
          <p:nvPr/>
        </p:nvSpPr>
        <p:spPr>
          <a:xfrm>
            <a:off x="1682615" y="3189645"/>
            <a:ext cx="6003646" cy="13255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endParaRPr lang="ja-JP" altLang="en-US" sz="3200" b="1" dirty="0">
              <a:latin typeface="UD デジタル 教科書体 NP-B" panose="02020700000000000000" pitchFamily="18" charset="-128"/>
              <a:ea typeface="UD デジタル 教科書体 NP-B" panose="02020700000000000000" pitchFamily="18" charset="-128"/>
            </a:endParaRPr>
          </a:p>
        </p:txBody>
      </p:sp>
      <p:sp>
        <p:nvSpPr>
          <p:cNvPr id="3" name="テキスト ボックス 2">
            <a:extLst>
              <a:ext uri="{FF2B5EF4-FFF2-40B4-BE49-F238E27FC236}">
                <a16:creationId xmlns:a16="http://schemas.microsoft.com/office/drawing/2014/main" id="{422A6318-CEBB-4C37-AB80-FC008D6AECA2}"/>
              </a:ext>
            </a:extLst>
          </p:cNvPr>
          <p:cNvSpPr txBox="1"/>
          <p:nvPr/>
        </p:nvSpPr>
        <p:spPr>
          <a:xfrm>
            <a:off x="887896" y="4195769"/>
            <a:ext cx="7886699" cy="1938992"/>
          </a:xfrm>
          <a:prstGeom prst="rect">
            <a:avLst/>
          </a:prstGeom>
          <a:noFill/>
        </p:spPr>
        <p:txBody>
          <a:bodyPr wrap="square" rtlCol="0">
            <a:spAutoFit/>
          </a:bodyPr>
          <a:lstStyle/>
          <a:p>
            <a:r>
              <a:rPr lang="ja-JP" altLang="en-US" sz="2000" b="1" dirty="0">
                <a:latin typeface="UD デジタル 教科書体 N-R" panose="02020400000000000000" pitchFamily="17" charset="-128"/>
                <a:ea typeface="UD デジタル 教科書体 N-R" panose="02020400000000000000" pitchFamily="17" charset="-128"/>
              </a:rPr>
              <a:t>◎個別、具体的な名前は出さない</a:t>
            </a:r>
            <a:endParaRPr lang="ja-JP" altLang="ja-JP" sz="2000" dirty="0">
              <a:latin typeface="UD デジタル 教科書体 N-R" panose="02020400000000000000" pitchFamily="17" charset="-128"/>
              <a:ea typeface="UD デジタル 教科書体 N-R" panose="02020400000000000000" pitchFamily="17" charset="-128"/>
            </a:endParaRPr>
          </a:p>
          <a:p>
            <a:r>
              <a:rPr lang="ja-JP" altLang="en-US" sz="2000" b="1" dirty="0">
                <a:latin typeface="UD デジタル 教科書体 N-R" panose="02020400000000000000" pitchFamily="17" charset="-128"/>
                <a:ea typeface="UD デジタル 教科書体 N-R" panose="02020400000000000000" pitchFamily="17" charset="-128"/>
              </a:rPr>
              <a:t>　　　　</a:t>
            </a:r>
            <a:r>
              <a:rPr lang="en-US" altLang="ja-JP" sz="2000" b="1" dirty="0">
                <a:latin typeface="UD デジタル 教科書体 N-R" panose="02020400000000000000" pitchFamily="17" charset="-128"/>
                <a:ea typeface="UD デジタル 教科書体 N-R" panose="02020400000000000000" pitchFamily="17" charset="-128"/>
              </a:rPr>
              <a:t>A</a:t>
            </a:r>
            <a:r>
              <a:rPr lang="ja-JP" altLang="en-US" sz="2000" b="1" dirty="0">
                <a:latin typeface="UD デジタル 教科書体 N-R" panose="02020400000000000000" pitchFamily="17" charset="-128"/>
                <a:ea typeface="UD デジタル 教科書体 N-R" panose="02020400000000000000" pitchFamily="17" charset="-128"/>
              </a:rPr>
              <a:t>小学校や低学年、高学年、</a:t>
            </a:r>
            <a:r>
              <a:rPr lang="en-US" altLang="ja-JP" sz="2000" b="1" dirty="0">
                <a:latin typeface="UD デジタル 教科書体 N-R" panose="02020400000000000000" pitchFamily="17" charset="-128"/>
                <a:ea typeface="UD デジタル 教科書体 N-R" panose="02020400000000000000" pitchFamily="17" charset="-128"/>
              </a:rPr>
              <a:t>A</a:t>
            </a:r>
            <a:r>
              <a:rPr lang="ja-JP" altLang="en-US" sz="2000" b="1" dirty="0">
                <a:latin typeface="UD デジタル 教科書体 N-R" panose="02020400000000000000" pitchFamily="17" charset="-128"/>
                <a:ea typeface="UD デジタル 教科書体 N-R" panose="02020400000000000000" pitchFamily="17" charset="-128"/>
              </a:rPr>
              <a:t>くん、</a:t>
            </a:r>
            <a:r>
              <a:rPr lang="en-US" altLang="ja-JP" sz="2000" b="1" dirty="0">
                <a:latin typeface="UD デジタル 教科書体 N-R" panose="02020400000000000000" pitchFamily="17" charset="-128"/>
                <a:ea typeface="UD デジタル 教科書体 N-R" panose="02020400000000000000" pitchFamily="17" charset="-128"/>
              </a:rPr>
              <a:t>B</a:t>
            </a:r>
            <a:r>
              <a:rPr lang="ja-JP" altLang="en-US" sz="2000" b="1" dirty="0">
                <a:latin typeface="UD デジタル 教科書体 N-R" panose="02020400000000000000" pitchFamily="17" charset="-128"/>
                <a:ea typeface="UD デジタル 教科書体 N-R" panose="02020400000000000000" pitchFamily="17" charset="-128"/>
              </a:rPr>
              <a:t>ちゃん、</a:t>
            </a:r>
            <a:r>
              <a:rPr lang="en-US" altLang="ja-JP" sz="2000" b="1" dirty="0">
                <a:latin typeface="UD デジタル 教科書体 N-R" panose="02020400000000000000" pitchFamily="17" charset="-128"/>
                <a:ea typeface="UD デジタル 教科書体 N-R" panose="02020400000000000000" pitchFamily="17" charset="-128"/>
              </a:rPr>
              <a:t>C</a:t>
            </a:r>
            <a:r>
              <a:rPr lang="ja-JP" altLang="en-US" sz="2000" b="1" dirty="0">
                <a:latin typeface="UD デジタル 教科書体 N-R" panose="02020400000000000000" pitchFamily="17" charset="-128"/>
                <a:ea typeface="UD デジタル 教科書体 N-R" panose="02020400000000000000" pitchFamily="17" charset="-128"/>
              </a:rPr>
              <a:t>くんなど</a:t>
            </a:r>
            <a:endParaRPr lang="en-US" altLang="ja-JP" sz="2000" b="1" dirty="0">
              <a:latin typeface="UD デジタル 教科書体 N-R" panose="02020400000000000000" pitchFamily="17" charset="-128"/>
              <a:ea typeface="UD デジタル 教科書体 N-R" panose="02020400000000000000" pitchFamily="17" charset="-128"/>
            </a:endParaRPr>
          </a:p>
          <a:p>
            <a:r>
              <a:rPr lang="ja-JP" altLang="en-US" sz="2000" b="1" dirty="0">
                <a:latin typeface="UD デジタル 教科書体 N-R" panose="02020400000000000000" pitchFamily="17" charset="-128"/>
                <a:ea typeface="UD デジタル 教科書体 N-R" panose="02020400000000000000" pitchFamily="17" charset="-128"/>
              </a:rPr>
              <a:t>◎ここでの話題をほかに流出させない</a:t>
            </a:r>
            <a:endParaRPr lang="ja-JP" altLang="ja-JP" sz="2000" dirty="0">
              <a:latin typeface="UD デジタル 教科書体 N-R" panose="02020400000000000000" pitchFamily="17" charset="-128"/>
              <a:ea typeface="UD デジタル 教科書体 N-R" panose="02020400000000000000" pitchFamily="17" charset="-128"/>
            </a:endParaRPr>
          </a:p>
          <a:p>
            <a:r>
              <a:rPr lang="ja-JP" altLang="en-US" sz="2000" b="1" dirty="0">
                <a:latin typeface="UD デジタル 教科書体 N-R" panose="02020400000000000000" pitchFamily="17" charset="-128"/>
                <a:ea typeface="UD デジタル 教科書体 N-R" panose="02020400000000000000" pitchFamily="17" charset="-128"/>
              </a:rPr>
              <a:t>　　　　〇〇子ども食堂で▲▲な子どもが□□してる</a:t>
            </a:r>
            <a:endParaRPr lang="en-US" altLang="ja-JP" sz="2000" b="1" dirty="0">
              <a:latin typeface="UD デジタル 教科書体 N-R" panose="02020400000000000000" pitchFamily="17" charset="-128"/>
              <a:ea typeface="UD デジタル 教科書体 N-R" panose="02020400000000000000" pitchFamily="17" charset="-128"/>
            </a:endParaRPr>
          </a:p>
          <a:p>
            <a:r>
              <a:rPr lang="ja-JP" altLang="en-US" sz="2000" b="1" dirty="0">
                <a:latin typeface="UD デジタル 教科書体 N-R" panose="02020400000000000000" pitchFamily="17" charset="-128"/>
                <a:ea typeface="UD デジタル 教科書体 N-R" panose="02020400000000000000" pitchFamily="17" charset="-128"/>
              </a:rPr>
              <a:t>◎写真や動画の取り扱いや</a:t>
            </a:r>
            <a:r>
              <a:rPr lang="en-US" altLang="ja-JP" sz="2000" b="1" dirty="0">
                <a:latin typeface="UD デジタル 教科書体 N-R" panose="02020400000000000000" pitchFamily="17" charset="-128"/>
                <a:ea typeface="UD デジタル 教科書体 N-R" panose="02020400000000000000" pitchFamily="17" charset="-128"/>
              </a:rPr>
              <a:t>SNS</a:t>
            </a:r>
            <a:r>
              <a:rPr lang="ja-JP" altLang="en-US" sz="2000" b="1" dirty="0">
                <a:latin typeface="UD デジタル 教科書体 N-R" panose="02020400000000000000" pitchFamily="17" charset="-128"/>
                <a:ea typeface="UD デジタル 教科書体 N-R" panose="02020400000000000000" pitchFamily="17" charset="-128"/>
              </a:rPr>
              <a:t>も気をつけて</a:t>
            </a:r>
            <a:endParaRPr lang="en-US" altLang="ja-JP" sz="2000" b="1" dirty="0">
              <a:latin typeface="UD デジタル 教科書体 N-R" panose="02020400000000000000" pitchFamily="17" charset="-128"/>
              <a:ea typeface="UD デジタル 教科書体 N-R" panose="02020400000000000000" pitchFamily="17" charset="-128"/>
            </a:endParaRPr>
          </a:p>
          <a:p>
            <a:r>
              <a:rPr lang="ja-JP" altLang="en-US" sz="2000" b="1" dirty="0">
                <a:latin typeface="UD デジタル 教科書体 N-R" panose="02020400000000000000" pitchFamily="17" charset="-128"/>
                <a:ea typeface="UD デジタル 教科書体 N-R" panose="02020400000000000000" pitchFamily="17" charset="-128"/>
              </a:rPr>
              <a:t>　　　　本人が「今」いいと言っても、将来にわたって残るもの</a:t>
            </a:r>
            <a:endParaRPr lang="ja-JP" altLang="ja-JP" sz="20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466437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1451</TotalTime>
  <Words>1190</Words>
  <Application>Microsoft Office PowerPoint</Application>
  <PresentationFormat>画面に合わせる (4:3)</PresentationFormat>
  <Paragraphs>232</Paragraphs>
  <Slides>18</Slides>
  <Notes>2</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18</vt:i4>
      </vt:variant>
    </vt:vector>
  </HeadingPairs>
  <TitlesOfParts>
    <vt:vector size="34" baseType="lpstr">
      <vt:lpstr>ＤＦ特太ゴシック体</vt:lpstr>
      <vt:lpstr>HGPｺﾞｼｯｸE</vt:lpstr>
      <vt:lpstr>HGP創英角ﾎﾟｯﾌﾟ体</vt:lpstr>
      <vt:lpstr>HGS創英角ｺﾞｼｯｸUB</vt:lpstr>
      <vt:lpstr>HG丸ｺﾞｼｯｸM-PRO</vt:lpstr>
      <vt:lpstr>ＭＳ Ｐゴシック</vt:lpstr>
      <vt:lpstr>UD Digi Kyokasho NK-B</vt:lpstr>
      <vt:lpstr>UD デジタル 教科書体 NP-B</vt:lpstr>
      <vt:lpstr>UD デジタル 教科書体 N-R</vt:lpstr>
      <vt:lpstr>游ゴシック</vt:lpstr>
      <vt:lpstr>Arial</vt:lpstr>
      <vt:lpstr>Calibri</vt:lpstr>
      <vt:lpstr>Calibri Light</vt:lpstr>
      <vt:lpstr>Gill Sans MT</vt:lpstr>
      <vt:lpstr>Wide Latin</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さかい子ども食堂ネットワーク  子ども食堂を応援するフードドライブ2019</vt:lpstr>
      <vt:lpstr>区ネットワークでも 　　フードドライブが 　　　　広がっています</vt:lpstr>
      <vt:lpstr>PowerPoint プレゼンテーション</vt:lpstr>
      <vt:lpstr>PowerPoint プレゼンテーション</vt:lpstr>
      <vt:lpstr>PowerPoint プレゼンテーション</vt:lpstr>
      <vt:lpstr>３人グループを作ってください  ・初めて出会う方 ・所属のちがう方 （必ずグループの中に子ども食堂の方が参加する状態）</vt:lpstr>
      <vt:lpstr>　大切にしたいこと【学びあい】  　＊グループ共有では、 　　全員が参加して意見をいうこと  　＊しっかりと相手の話を聞くこと </vt:lpstr>
      <vt:lpstr>　発表を聞いた感想を  　　　　　　　　　　　　一言で！</vt:lpstr>
      <vt:lpstr>子ども食堂実践者のみなさまに質問</vt:lpstr>
      <vt:lpstr>子ども食堂実践者のみなさまに質問</vt:lpstr>
      <vt:lpstr>子ども食堂実践者のみなさまに質問</vt:lpstr>
      <vt:lpstr>　　　　　　　みなさまに質問</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つなぐば　～SNSでの情報発信～</dc:title>
  <dc:creator>admin</dc:creator>
  <cp:lastModifiedBy>山本(益岡）　香織</cp:lastModifiedBy>
  <cp:revision>132</cp:revision>
  <cp:lastPrinted>2019-11-07T08:34:44Z</cp:lastPrinted>
  <dcterms:created xsi:type="dcterms:W3CDTF">2018-01-10T01:23:20Z</dcterms:created>
  <dcterms:modified xsi:type="dcterms:W3CDTF">2019-11-11T01:12:38Z</dcterms:modified>
</cp:coreProperties>
</file>